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9697"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cs-CZ"/>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cs-CZ"/>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b="0" u="none" dirty="0"/>
              <a:t>Následující prezentace je určena k použití pro děti ve věku od 11 let a starší. Na prezentaci, řízenou diskuzi, videa a programování studentů si doporučujeme vyhradit 90 minut. </a:t>
            </a:r>
            <a:endParaRPr lang="cs-CZ" b="1" u="sng" dirty="0"/>
          </a:p>
          <a:p>
            <a:endParaRPr lang="cs-CZ" b="1" u="sng" dirty="0"/>
          </a:p>
          <a:p>
            <a:r>
              <a:rPr lang="cs-CZ" b="1" u="sng" dirty="0"/>
              <a:t>VZOROVÝ SKRIPT: </a:t>
            </a:r>
          </a:p>
          <a:p>
            <a:endParaRPr lang="cs-CZ" b="1" u="sng" dirty="0"/>
          </a:p>
          <a:p>
            <a:pPr>
              <a:defRPr/>
            </a:pPr>
            <a:r>
              <a:rPr lang="cs-CZ" b="0" u="none" dirty="0"/>
              <a:t>“</a:t>
            </a:r>
            <a:r>
              <a:rPr lang="cs-CZ" kern="1200" dirty="0">
                <a:effectLst/>
                <a:latin typeface="+mn-lt"/>
              </a:rPr>
              <a:t>Ahoj! Jmenuji se &lt;jméno&gt;, z &lt;organizace&gt;. Vítejte na akci Hour of Code</a:t>
            </a:r>
            <a:r>
              <a:rPr lang="en-US" b="0" u="none" baseline="30000" dirty="0"/>
              <a:t>TM</a:t>
            </a:r>
            <a:r>
              <a:rPr lang="cs-CZ" kern="1200" dirty="0">
                <a:effectLst/>
                <a:latin typeface="+mn-lt"/>
              </a:rPr>
              <a:t> pro tento rok. Hour of Code</a:t>
            </a:r>
            <a:r>
              <a:rPr lang="en-US" b="0" u="none" baseline="30000" dirty="0"/>
              <a:t>TM</a:t>
            </a:r>
            <a:r>
              <a:rPr lang="cs-CZ" kern="1200" dirty="0">
                <a:effectLst/>
                <a:latin typeface="+mn-lt"/>
              </a:rPr>
              <a:t> je</a:t>
            </a:r>
            <a:r>
              <a:rPr lang="cs-CZ" dirty="0"/>
              <a:t> </a:t>
            </a:r>
            <a:r>
              <a:rPr lang="cs-CZ" kern="1200" dirty="0">
                <a:effectLst/>
                <a:latin typeface="+mn-lt"/>
              </a:rPr>
              <a:t>celosvětová kampaň organizovaná organizací Code.org, která má odstranit závoj tajemna okolo programování a ukázat všem, že základy se může naučit kdokoliv. Dnes budete součástí této snahy, </a:t>
            </a:r>
            <a:r>
              <a:rPr lang="cs-CZ" b="0" u="none" baseline="0" dirty="0"/>
              <a:t>dokončíte novou výukovou lekci Minecraft Hour of Code</a:t>
            </a:r>
            <a:r>
              <a:rPr lang="en-US" b="0" u="none" baseline="30000" dirty="0"/>
              <a:t>TM</a:t>
            </a:r>
            <a:r>
              <a:rPr lang="cs-CZ" b="0" u="none" baseline="0" dirty="0"/>
              <a:t> od společnosti Microsoft. Předtím si však řekneme trochu o tom, co to programování </a:t>
            </a:r>
            <a:r>
              <a:rPr lang="cs-CZ" b="0" i="1" u="none" baseline="0" dirty="0"/>
              <a:t>ve skutečnosti</a:t>
            </a:r>
            <a:r>
              <a:rPr lang="cs-CZ" b="0" u="none" baseline="0" dirty="0"/>
              <a:t> je, proč je důležité a jaký může mít pozitivní vliv na váš život.“</a:t>
            </a:r>
            <a:endParaRPr lang="cs-CZ" b="1" u="sng" dirty="0"/>
          </a:p>
          <a:p>
            <a:endParaRPr lang="cs-CZ" b="1" u="sng" dirty="0"/>
          </a:p>
          <a:p>
            <a:r>
              <a:rPr lang="cs-CZ" b="1" u="sng" dirty="0"/>
              <a:t>CÍL SNÍMKU:</a:t>
            </a:r>
            <a:r>
              <a:rPr lang="cs-CZ" dirty="0"/>
              <a:t> </a:t>
            </a:r>
          </a:p>
          <a:p>
            <a:endParaRPr lang="cs-CZ" b="0" u="none" baseline="0" dirty="0"/>
          </a:p>
          <a:p>
            <a:r>
              <a:rPr lang="cs-CZ" b="0" u="none" baseline="0" dirty="0"/>
              <a:t>Nadchnout účastníky k akci Hour of Code</a:t>
            </a:r>
            <a:r>
              <a:rPr lang="en-US" b="0" u="none" baseline="30000" dirty="0"/>
              <a:t>TM</a:t>
            </a:r>
            <a:r>
              <a:rPr lang="cs-CZ" b="0" u="none" baseline="0" dirty="0"/>
              <a:t>!</a:t>
            </a:r>
          </a:p>
          <a:p>
            <a:endParaRPr lang="cs-CZ" b="0" u="none" baseline="0" dirty="0"/>
          </a:p>
          <a:p>
            <a:r>
              <a:rPr lang="cs-CZ" sz="1200" b="1" u="sng" kern="1200" dirty="0">
                <a:solidFill>
                  <a:schemeClr val="tx1"/>
                </a:solidFill>
                <a:effectLst/>
                <a:latin typeface="+mn-lt"/>
              </a:rPr>
              <a:t>POZNÁMKA PRO POMOCNÍKY:</a:t>
            </a:r>
          </a:p>
          <a:p>
            <a:r>
              <a:rPr lang="cs-CZ" sz="1200" kern="1200" dirty="0">
                <a:solidFill>
                  <a:schemeClr val="tx1"/>
                </a:solidFill>
                <a:effectLst/>
                <a:latin typeface="+mn-lt"/>
              </a:rPr>
              <a:t>Většina snímků v sadě prezentace akce je navržena ke krátkému zobrazení, ve většině případů pouze několik sekund, aby poskytla silné vizuální vylepšení rychlé a konverzační prezentace, kterou přednášíte publiku.</a:t>
            </a:r>
            <a:endParaRPr lang="cs-CZ" b="1" u="sng" dirty="0"/>
          </a:p>
          <a:p>
            <a:endParaRPr lang="cs-CZ" b="1" dirty="0"/>
          </a:p>
          <a:p>
            <a:r>
              <a:rPr lang="cs-CZ" b="1" u="sng" dirty="0"/>
              <a:t>POKYNY TÝKAJÍCÍ SE OBRÁZKŮ PRO TENTO SNÍMEK:</a:t>
            </a:r>
          </a:p>
          <a:p>
            <a:r>
              <a:rPr lang="cs-CZ" sz="1200" b="0" u="none" kern="1200" baseline="0" dirty="0">
                <a:solidFill>
                  <a:schemeClr val="tx1"/>
                </a:solidFill>
                <a:effectLst/>
                <a:latin typeface="+mn-lt"/>
              </a:rPr>
              <a:t>Tento obrázek představuje celosvětovou účast v akcích Hour of Code</a:t>
            </a:r>
            <a:r>
              <a:rPr lang="en-US" b="0" u="none" baseline="30000" dirty="0"/>
              <a:t>TM</a:t>
            </a:r>
            <a:r>
              <a:rPr lang="cs-CZ" sz="1200" b="0" u="none" kern="1200" baseline="0" dirty="0">
                <a:solidFill>
                  <a:schemeClr val="tx1"/>
                </a:solidFill>
                <a:effectLst/>
                <a:latin typeface="+mn-lt"/>
              </a:rPr>
              <a:t>.</a:t>
            </a:r>
            <a:endParaRPr lang="cs-CZ"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cs-CZ"/>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„Je to také něco, co vám může pomoci dosáhnout mnoha cílů, například vytvořit blog, webovou stránku nebo aplikaci s kamarády.“</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r>
              <a:rPr lang="cs-CZ" b="1" u="sng" dirty="0"/>
              <a:t>CÍL SNÍMKU:</a:t>
            </a:r>
          </a:p>
          <a:p>
            <a:endParaRPr lang="cs-CZ" b="1" u="sng" dirty="0"/>
          </a:p>
          <a:p>
            <a:r>
              <a:rPr lang="cs-CZ" sz="1200" kern="1200" dirty="0">
                <a:solidFill>
                  <a:schemeClr val="tx1"/>
                </a:solidFill>
                <a:effectLst/>
                <a:latin typeface="+mn-lt"/>
              </a:rPr>
              <a:t>Na snímcích 9–12 vizuálně</a:t>
            </a:r>
            <a:r>
              <a:rPr lang="cs-CZ" dirty="0"/>
              <a:t> </a:t>
            </a:r>
            <a:r>
              <a:rPr lang="cs-CZ" sz="1200" kern="1200" dirty="0">
                <a:solidFill>
                  <a:schemeClr val="tx1"/>
                </a:solidFill>
                <a:effectLst/>
                <a:latin typeface="+mn-lt"/>
              </a:rPr>
              <a:t>ukazujeme mladým lidem zábavu, kterou si mohou užít s programováním. Opravdu chceme zdůraznit, že programování</a:t>
            </a:r>
            <a:r>
              <a:rPr lang="cs-CZ" sz="1200" b="1" kern="1200" dirty="0">
                <a:solidFill>
                  <a:schemeClr val="tx1"/>
                </a:solidFill>
                <a:effectLst/>
                <a:latin typeface="+mn-lt"/>
              </a:rPr>
              <a:t> je</a:t>
            </a:r>
            <a:r>
              <a:rPr lang="cs-CZ" sz="1200" kern="1200" dirty="0">
                <a:solidFill>
                  <a:schemeClr val="tx1"/>
                </a:solidFill>
                <a:effectLst/>
                <a:latin typeface="+mn-lt"/>
              </a:rPr>
              <a:t>: </a:t>
            </a:r>
            <a:endParaRPr lang="cs-CZ" dirty="0">
              <a:effectLst/>
            </a:endParaRPr>
          </a:p>
          <a:p>
            <a:pPr marL="628650" lvl="1" indent="-171450">
              <a:buFont typeface="Arial"/>
              <a:buChar char="•"/>
            </a:pPr>
            <a:r>
              <a:rPr lang="cs-CZ" sz="1200" kern="1200" dirty="0">
                <a:solidFill>
                  <a:schemeClr val="tx1"/>
                </a:solidFill>
                <a:effectLst/>
                <a:latin typeface="+mn-lt"/>
              </a:rPr>
              <a:t>Určeno ke spolupráci </a:t>
            </a:r>
            <a:endParaRPr lang="cs-CZ" dirty="0">
              <a:effectLst/>
            </a:endParaRPr>
          </a:p>
          <a:p>
            <a:pPr marL="628650" lvl="1" indent="-171450">
              <a:buFont typeface="Arial"/>
              <a:buChar char="•"/>
            </a:pPr>
            <a:r>
              <a:rPr lang="cs-CZ" sz="1200" kern="1200" dirty="0">
                <a:solidFill>
                  <a:schemeClr val="tx1"/>
                </a:solidFill>
                <a:effectLst/>
                <a:latin typeface="+mn-lt"/>
              </a:rPr>
              <a:t>Pro libovolné pohlaví</a:t>
            </a:r>
            <a:endParaRPr lang="cs-CZ" dirty="0">
              <a:effectLst/>
            </a:endParaRPr>
          </a:p>
          <a:p>
            <a:pPr marL="628650" lvl="1" indent="-171450">
              <a:buFont typeface="Arial"/>
              <a:buChar char="•"/>
            </a:pPr>
            <a:r>
              <a:rPr lang="cs-CZ" sz="1200" kern="1200" dirty="0">
                <a:solidFill>
                  <a:schemeClr val="tx1"/>
                </a:solidFill>
                <a:effectLst/>
                <a:latin typeface="+mn-lt"/>
              </a:rPr>
              <a:t>Pro introverty i extroverty </a:t>
            </a:r>
            <a:endParaRPr lang="cs-CZ" dirty="0">
              <a:effectLst/>
            </a:endParaRPr>
          </a:p>
          <a:p>
            <a:pPr marL="628650" lvl="1" indent="-171450">
              <a:buFont typeface="Arial"/>
              <a:buChar char="•"/>
            </a:pPr>
            <a:r>
              <a:rPr lang="cs-CZ" sz="1200" kern="1200" dirty="0">
                <a:solidFill>
                  <a:schemeClr val="tx1"/>
                </a:solidFill>
                <a:effectLst/>
                <a:latin typeface="+mn-lt"/>
              </a:rPr>
              <a:t>Zabývá se řešením problémů. Programování ve skutečnosti obsahuje velmi málo matematiky. </a:t>
            </a:r>
            <a:endParaRPr lang="cs-CZ" dirty="0">
              <a:effectLst/>
            </a:endParaRPr>
          </a:p>
          <a:p>
            <a:pPr marL="628650" lvl="1" indent="-171450">
              <a:buFont typeface="Arial"/>
              <a:buChar char="•"/>
            </a:pPr>
            <a:r>
              <a:rPr lang="cs-CZ" sz="1200" kern="1200" dirty="0">
                <a:solidFill>
                  <a:schemeClr val="tx1"/>
                </a:solidFill>
                <a:effectLst/>
                <a:latin typeface="+mn-lt"/>
              </a:rPr>
              <a:t>Je určeno pro osoby, které chtějí využívat počítače jako pomoc při podpoře svých koníčků. </a:t>
            </a:r>
            <a:endParaRPr lang="cs-CZ" dirty="0">
              <a:effectLst/>
            </a:endParaRPr>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r>
              <a:rPr lang="cs-CZ" sz="1200" kern="1200" dirty="0">
                <a:solidFill>
                  <a:schemeClr val="tx1"/>
                </a:solidFill>
                <a:effectLst/>
                <a:latin typeface="+mn-lt"/>
              </a:rPr>
              <a:t>Pokud je třeba tento obrázek vyměnit, nezapomeňte zkontrolovat, zda odpovídá následujícím kritériím: </a:t>
            </a:r>
            <a:endParaRPr lang="cs-CZ" dirty="0"/>
          </a:p>
          <a:p>
            <a:pPr marL="628650" lvl="1" indent="-171450">
              <a:buFont typeface="Arial"/>
              <a:buChar char="•"/>
            </a:pPr>
            <a:r>
              <a:rPr lang="cs-CZ" sz="1200" kern="1200" dirty="0">
                <a:solidFill>
                  <a:schemeClr val="tx1"/>
                </a:solidFill>
                <a:effectLst/>
                <a:latin typeface="+mn-lt"/>
              </a:rPr>
              <a:t>Obsahuje chlapce i dívky v adolescentním věku / žáky na druhém stupni základní školy. </a:t>
            </a:r>
            <a:endParaRPr lang="cs-CZ" dirty="0">
              <a:effectLst/>
            </a:endParaRPr>
          </a:p>
          <a:p>
            <a:pPr marL="628650" lvl="1" indent="-171450">
              <a:buFont typeface="Arial"/>
              <a:buChar char="•"/>
            </a:pPr>
            <a:r>
              <a:rPr lang="cs-CZ" sz="1200" kern="1200" dirty="0">
                <a:solidFill>
                  <a:schemeClr val="tx1"/>
                </a:solidFill>
                <a:effectLst/>
                <a:latin typeface="+mn-lt"/>
              </a:rPr>
              <a:t>Ukazuje účastníky, jak se baví s technologiemi.</a:t>
            </a:r>
            <a:endParaRPr lang="cs-CZ" dirty="0">
              <a:effectLst/>
            </a:endParaRPr>
          </a:p>
          <a:p>
            <a:pPr marL="628650" lvl="1" indent="-171450">
              <a:buFont typeface="Arial"/>
              <a:buChar char="•"/>
            </a:pPr>
            <a:r>
              <a:rPr lang="cs-CZ" sz="1200" kern="1200" dirty="0">
                <a:solidFill>
                  <a:schemeClr val="tx1"/>
                </a:solidFill>
                <a:effectLst/>
                <a:latin typeface="+mn-lt"/>
              </a:rPr>
              <a:t>Obsahuje skupinu osob, ne pouze jednotlivce. </a:t>
            </a:r>
            <a:endParaRPr lang="cs-CZ" dirty="0">
              <a:effectLst/>
            </a:endParaRPr>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cs-CZ"/>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„Teď se pojďme opravdu ponořit do toho, o čem je programování.“</a:t>
            </a:r>
          </a:p>
          <a:p>
            <a:endParaRPr lang="cs-CZ" b="1" u="sng" dirty="0"/>
          </a:p>
          <a:p>
            <a:r>
              <a:rPr lang="cs-CZ" b="1" u="sng" dirty="0"/>
              <a:t>CÍL SNÍMKU:</a:t>
            </a:r>
          </a:p>
          <a:p>
            <a:endParaRPr lang="cs-CZ" b="1" u="sng" dirty="0"/>
          </a:p>
          <a:p>
            <a:r>
              <a:rPr lang="cs-CZ" b="0" u="none" dirty="0"/>
              <a:t>Připravit následující část a nadchnout mladé lidi ohledně toho, co ve skutečnosti programování je.</a:t>
            </a:r>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r>
              <a:rPr lang="cs-CZ" sz="1200" kern="1200" dirty="0">
                <a:solidFill>
                  <a:schemeClr val="tx1"/>
                </a:solidFill>
                <a:effectLst/>
                <a:latin typeface="+mn-lt"/>
              </a:rPr>
              <a:t>Nedostupné</a:t>
            </a:r>
          </a:p>
          <a:p>
            <a:endParaRPr lang="cs-CZ" sz="1200"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cs-CZ"/>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sz="1200" kern="1200" dirty="0">
                <a:solidFill>
                  <a:schemeClr val="tx1"/>
                </a:solidFill>
                <a:effectLst/>
                <a:latin typeface="+mn-lt"/>
              </a:rPr>
              <a:t>„Programování není pouze o psaní programu nebo pokynů pro počítač. Je to o práci s kamarády při řešení problémů novým způsobem.“</a:t>
            </a:r>
          </a:p>
          <a:p>
            <a:endParaRPr lang="cs-CZ"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CÍL SNÍMKU:</a:t>
            </a:r>
          </a:p>
          <a:p>
            <a:endParaRPr lang="cs-CZ" b="1" u="sng" dirty="0"/>
          </a:p>
          <a:p>
            <a:r>
              <a:rPr lang="cs-CZ" b="0" dirty="0"/>
              <a:t>Ukázat mladým lidem, že programování vyžaduje aktivní mysl, která má ráda hádanky, opravování věcí a hledání řešení.</a:t>
            </a:r>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endParaRPr lang="cs-CZ" dirty="0"/>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Pokud je třeba tento obrázek vyměnit, nezapomeňte zkontrolovat, zda odpovídá následujícím kritériím: </a:t>
            </a:r>
          </a:p>
          <a:p>
            <a:pPr marL="628650" lvl="1" indent="-171450">
              <a:buFont typeface="Arial"/>
              <a:buChar char="•"/>
            </a:pPr>
            <a:r>
              <a:rPr lang="cs-CZ" dirty="0"/>
              <a:t>Skupina spolupracujících mladých lidí při pohledu na počítač nebo tablet.</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cs-CZ"/>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„Je to o kombinaci vaší kreativity se silou počítačů za účelem vytvoření něčeho, pro co jste nadšení.“</a:t>
            </a:r>
          </a:p>
          <a:p>
            <a:pPr marL="0" marR="0" indent="0" algn="l" defTabSz="914400" rtl="0" eaLnBrk="1" fontAlgn="auto" latinLnBrk="0" hangingPunct="1">
              <a:lnSpc>
                <a:spcPct val="100000"/>
              </a:lnSpc>
              <a:spcBef>
                <a:spcPts val="0"/>
              </a:spcBef>
              <a:spcAft>
                <a:spcPts val="0"/>
              </a:spcAft>
              <a:buClrTx/>
              <a:buSzTx/>
              <a:buFontTx/>
              <a:buNone/>
              <a:tabLst/>
              <a:defRPr/>
            </a:pPr>
            <a:endParaRPr lang="cs-CZ"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CÍL SNÍMKU:</a:t>
            </a:r>
            <a:endParaRPr lang="cs-CZ"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cs-CZ"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Pokračovat v rozšiřování myšlení mladých lidí ohledně toho, s čím může být programování spojeno. </a:t>
            </a:r>
            <a:endParaRPr lang="cs-CZ" b="1" u="sng" dirty="0"/>
          </a:p>
          <a:p>
            <a:endParaRPr lang="cs-CZ" b="1" dirty="0"/>
          </a:p>
          <a:p>
            <a:r>
              <a:rPr lang="cs-CZ" b="1" u="sng" dirty="0"/>
              <a:t>POKYNY TÝKAJÍCÍ SE OBRÁZKŮ PRO TENTO SNÍMEK:</a:t>
            </a:r>
          </a:p>
          <a:p>
            <a:endParaRPr lang="cs-CZ"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Pokud je třeba tento obrázek vyměnit, nezapomeňte zkontrolovat, zda odpovídá následujícím kritériím: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cs-CZ" sz="1200" kern="1200" dirty="0">
                <a:solidFill>
                  <a:schemeClr val="tx1"/>
                </a:solidFill>
                <a:effectLst/>
                <a:latin typeface="+mn-lt"/>
              </a:rPr>
              <a:t>Umělecká forma, která obvykle není spojena s programováním, například hudba nebo vizuální umění.</a:t>
            </a:r>
            <a:endParaRPr lang="cs-CZ" sz="1200" kern="1200" dirty="0">
              <a:solidFill>
                <a:schemeClr val="tx1"/>
              </a:solidFill>
              <a:effectLst/>
              <a:latin typeface="+mn-lt"/>
              <a:ea typeface="+mn-ea"/>
              <a:cs typeface="+mn-cs"/>
            </a:endParaRPr>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cs-CZ"/>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b="0" u="none" dirty="0"/>
              <a:t>„Je to také o spolupráci za účelem vytvoření něčeho nového!“</a:t>
            </a:r>
          </a:p>
          <a:p>
            <a:endParaRPr lang="cs-CZ"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CÍL SNÍMKU:</a:t>
            </a:r>
          </a:p>
          <a:p>
            <a:pPr marL="0" marR="0" indent="0" algn="l" defTabSz="914400" rtl="0" eaLnBrk="1" fontAlgn="auto" latinLnBrk="0" hangingPunct="1">
              <a:lnSpc>
                <a:spcPct val="100000"/>
              </a:lnSpc>
              <a:spcBef>
                <a:spcPts val="0"/>
              </a:spcBef>
              <a:spcAft>
                <a:spcPts val="0"/>
              </a:spcAft>
              <a:buClrTx/>
              <a:buSzTx/>
              <a:buFontTx/>
              <a:buNone/>
              <a:tabLst/>
              <a:defRPr/>
            </a:pPr>
            <a:endParaRPr lang="cs-CZ"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Opravit chybné vnímání, že programování je obvykle něco, co se dělá zcela o samotě.</a:t>
            </a:r>
            <a:r>
              <a:rPr lang="cs-CZ" dirty="0"/>
              <a:t> Programovat může kdokoliv, je to něco, do je dostupné a zábavné. </a:t>
            </a:r>
            <a:endParaRPr lang="cs-CZ" b="0" u="none" dirty="0"/>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cs-CZ"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Pokud je třeba tento obrázek vyměnit, nezapomeňte zkontrolovat, zda odpovídá následujícím kritériím: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cs-CZ" sz="1200" kern="1200" dirty="0">
                <a:solidFill>
                  <a:schemeClr val="tx1"/>
                </a:solidFill>
                <a:effectLst/>
                <a:latin typeface="+mn-lt"/>
              </a:rPr>
              <a:t>Společně se bavící skupina mladých lidí.</a:t>
            </a:r>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cs-CZ"/>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sz="1200" kern="1200" dirty="0">
                <a:solidFill>
                  <a:schemeClr val="tx1"/>
                </a:solidFill>
                <a:effectLst/>
                <a:latin typeface="+mn-lt"/>
              </a:rPr>
              <a:t>„Co rádi děláte s kamarády?</a:t>
            </a:r>
            <a:r>
              <a:rPr lang="cs-CZ" dirty="0"/>
              <a:t> </a:t>
            </a:r>
            <a:r>
              <a:rPr lang="cs-CZ" sz="1200" kern="1200" dirty="0">
                <a:solidFill>
                  <a:schemeClr val="tx1"/>
                </a:solidFill>
                <a:effectLst/>
                <a:latin typeface="+mn-lt"/>
              </a:rPr>
              <a:t>Může to být úplně cokoliv – dobrovolnictví, sporty, móda, hraní videoher.“</a:t>
            </a:r>
            <a:endParaRPr lang="cs-CZ" b="1" u="sng" dirty="0"/>
          </a:p>
          <a:p>
            <a:endParaRPr lang="cs-CZ" b="1" u="sng" dirty="0"/>
          </a:p>
          <a:p>
            <a:r>
              <a:rPr lang="cs-CZ" b="1" u="sng" dirty="0"/>
              <a:t>CÍL SNÍMKU:</a:t>
            </a:r>
          </a:p>
          <a:p>
            <a:endParaRPr lang="cs-CZ" b="1" u="sng" dirty="0"/>
          </a:p>
          <a:p>
            <a:r>
              <a:rPr lang="cs-CZ" sz="1200" kern="1200" dirty="0">
                <a:solidFill>
                  <a:schemeClr val="tx1"/>
                </a:solidFill>
                <a:effectLst/>
                <a:latin typeface="+mn-lt"/>
              </a:rPr>
              <a:t>Zařadit programování jako společenskou činnost, která pravděpodobněji získá zájem mladých lidí.</a:t>
            </a:r>
            <a:endParaRPr lang="cs-CZ" b="1" u="sng" dirty="0"/>
          </a:p>
          <a:p>
            <a:endParaRPr lang="cs-CZ"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cs-CZ"/>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b="0" u="none" dirty="0"/>
              <a:t>„Programování může být ve skutečnosti důležité pro všechny věci, které rádi děláte.“</a:t>
            </a:r>
          </a:p>
          <a:p>
            <a:endParaRPr lang="cs-CZ" b="0" u="none" baseline="0" dirty="0"/>
          </a:p>
          <a:p>
            <a:r>
              <a:rPr lang="cs-CZ" b="0" u="none" baseline="0" dirty="0"/>
              <a:t>*ZMÍNĚNÉ PŘÍKLADY</a:t>
            </a:r>
          </a:p>
          <a:p>
            <a:pPr marL="628650" lvl="1" indent="-171450">
              <a:buFont typeface="Arial"/>
              <a:buChar char="•"/>
            </a:pPr>
            <a:r>
              <a:rPr lang="cs-CZ" sz="1200" kern="1200" dirty="0">
                <a:solidFill>
                  <a:schemeClr val="tx1"/>
                </a:solidFill>
                <a:effectLst/>
                <a:latin typeface="+mn-lt"/>
              </a:rPr>
              <a:t>Pokud má někdo zájem o </a:t>
            </a:r>
            <a:r>
              <a:rPr lang="cs-CZ" sz="1200" b="1" kern="1200" dirty="0">
                <a:solidFill>
                  <a:schemeClr val="tx1"/>
                </a:solidFill>
                <a:effectLst/>
                <a:latin typeface="+mn-lt"/>
              </a:rPr>
              <a:t>videohry</a:t>
            </a:r>
            <a:r>
              <a:rPr lang="cs-CZ" sz="1200" kern="1200" dirty="0">
                <a:solidFill>
                  <a:schemeClr val="tx1"/>
                </a:solidFill>
                <a:effectLst/>
                <a:latin typeface="+mn-lt"/>
              </a:rPr>
              <a:t>, může využít programování k vytvoření vlastní hry.</a:t>
            </a:r>
            <a:endParaRPr lang="cs-CZ" dirty="0">
              <a:effectLst/>
            </a:endParaRPr>
          </a:p>
          <a:p>
            <a:pPr marL="628650" lvl="1" indent="-171450">
              <a:buFont typeface="Arial"/>
              <a:buChar char="•"/>
            </a:pPr>
            <a:r>
              <a:rPr lang="cs-CZ" sz="1200" kern="1200" dirty="0">
                <a:solidFill>
                  <a:schemeClr val="tx1"/>
                </a:solidFill>
                <a:effectLst/>
                <a:latin typeface="+mn-lt"/>
              </a:rPr>
              <a:t>Lidé, kteří se zabývají </a:t>
            </a:r>
            <a:r>
              <a:rPr lang="cs-CZ" sz="1200" b="1" kern="1200" dirty="0">
                <a:solidFill>
                  <a:schemeClr val="tx1"/>
                </a:solidFill>
                <a:effectLst/>
                <a:latin typeface="+mn-lt"/>
              </a:rPr>
              <a:t>módou, </a:t>
            </a:r>
            <a:r>
              <a:rPr lang="cs-CZ" sz="1200" kern="1200" dirty="0">
                <a:solidFill>
                  <a:schemeClr val="tx1"/>
                </a:solidFill>
                <a:effectLst/>
                <a:latin typeface="+mn-lt"/>
              </a:rPr>
              <a:t>mohou sestavit vlastní blog, který podporuje jejich vlastní zdravé módní tipy.</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cs-CZ" sz="1200" kern="1200" dirty="0">
                <a:solidFill>
                  <a:schemeClr val="tx1"/>
                </a:solidFill>
                <a:effectLst/>
                <a:latin typeface="+mn-lt"/>
              </a:rPr>
              <a:t>Účastníci, které zajímá </a:t>
            </a:r>
            <a:r>
              <a:rPr lang="cs-CZ" sz="1200" b="1" kern="1200" dirty="0">
                <a:solidFill>
                  <a:schemeClr val="tx1"/>
                </a:solidFill>
                <a:effectLst/>
                <a:latin typeface="+mn-lt"/>
              </a:rPr>
              <a:t>literatura, </a:t>
            </a:r>
            <a:r>
              <a:rPr lang="cs-CZ" sz="1200" kern="1200" dirty="0">
                <a:solidFill>
                  <a:schemeClr val="tx1"/>
                </a:solidFill>
                <a:effectLst/>
                <a:latin typeface="+mn-lt"/>
              </a:rPr>
              <a:t>mohou vytvořit stránku, která sdílí jejich „zásadní knihy“ měsíce a jejich osobní názory. </a:t>
            </a:r>
            <a:endParaRPr lang="cs-CZ" b="0" u="none" dirty="0"/>
          </a:p>
          <a:p>
            <a:endParaRPr lang="cs-CZ" b="1" u="sng" dirty="0"/>
          </a:p>
          <a:p>
            <a:r>
              <a:rPr lang="cs-CZ" b="1" u="sng" dirty="0"/>
              <a:t>CÍL SNÍMKU:</a:t>
            </a:r>
          </a:p>
          <a:p>
            <a:pPr marL="0" marR="0" indent="0" algn="l" defTabSz="914400" rtl="0" eaLnBrk="1" fontAlgn="auto" latinLnBrk="0" hangingPunct="1">
              <a:lnSpc>
                <a:spcPct val="100000"/>
              </a:lnSpc>
              <a:spcBef>
                <a:spcPts val="0"/>
              </a:spcBef>
              <a:spcAft>
                <a:spcPts val="0"/>
              </a:spcAft>
              <a:buClrTx/>
              <a:buSzTx/>
              <a:buFontTx/>
              <a:buNone/>
              <a:tabLst/>
              <a:defRPr/>
            </a:pPr>
            <a:endParaRPr lang="cs-CZ" dirty="0"/>
          </a:p>
          <a:p>
            <a:pPr marL="0" marR="0" indent="0" algn="l" defTabSz="914400" rtl="0" eaLnBrk="1" fontAlgn="auto" latinLnBrk="0" hangingPunct="1">
              <a:lnSpc>
                <a:spcPct val="100000"/>
              </a:lnSpc>
              <a:spcBef>
                <a:spcPts val="0"/>
              </a:spcBef>
              <a:spcAft>
                <a:spcPts val="0"/>
              </a:spcAft>
              <a:buClrTx/>
              <a:buSzTx/>
              <a:buFontTx/>
              <a:buNone/>
              <a:tabLst/>
              <a:defRPr/>
            </a:pPr>
            <a:r>
              <a:rPr lang="cs-CZ" dirty="0"/>
              <a:t>Vzhledem</a:t>
            </a:r>
            <a:r>
              <a:rPr lang="cs-CZ" sz="1200" kern="1200" dirty="0">
                <a:solidFill>
                  <a:schemeClr val="tx1"/>
                </a:solidFill>
                <a:effectLst/>
                <a:latin typeface="+mn-lt"/>
              </a:rPr>
              <a:t> k důležitosti, kterou mají sociální vztahy v tomto věku, je důležité uvést, že programování lze použít na </a:t>
            </a:r>
            <a:r>
              <a:rPr lang="cs-CZ" sz="1200" i="1" kern="1200" dirty="0">
                <a:solidFill>
                  <a:schemeClr val="tx1"/>
                </a:solidFill>
                <a:effectLst/>
                <a:latin typeface="+mn-lt"/>
              </a:rPr>
              <a:t>libovolný</a:t>
            </a:r>
            <a:r>
              <a:rPr lang="cs-CZ" sz="1200" kern="1200" dirty="0">
                <a:solidFill>
                  <a:schemeClr val="tx1"/>
                </a:solidFill>
                <a:effectLst/>
                <a:latin typeface="+mn-lt"/>
              </a:rPr>
              <a:t> prvek života a nejedná se o odchylku od normy. </a:t>
            </a:r>
            <a:endParaRPr lang="cs-CZ" b="1" u="sng" dirty="0"/>
          </a:p>
          <a:p>
            <a:endParaRPr lang="cs-CZ" b="1" dirty="0"/>
          </a:p>
          <a:p>
            <a:r>
              <a:rPr lang="cs-CZ" b="1" u="sng" dirty="0"/>
              <a:t>POKYNY TÝKAJÍCÍ SE OBRÁZKŮ PRO TENTO SNÍMEK:</a:t>
            </a:r>
          </a:p>
          <a:p>
            <a:endParaRPr lang="cs-CZ"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U tohoto snímku jsme zahrnuli jiskřivé zařízení, abychom zdůraznili „jiskru“ nového chápání programování.</a:t>
            </a:r>
          </a:p>
          <a:p>
            <a:pPr marL="0" marR="0" indent="0" algn="l" defTabSz="914400" rtl="0" eaLnBrk="1" fontAlgn="auto" latinLnBrk="0" hangingPunct="1">
              <a:lnSpc>
                <a:spcPct val="100000"/>
              </a:lnSpc>
              <a:spcBef>
                <a:spcPts val="0"/>
              </a:spcBef>
              <a:spcAft>
                <a:spcPts val="0"/>
              </a:spcAft>
              <a:buClrTx/>
              <a:buSzTx/>
              <a:buFontTx/>
              <a:buNone/>
              <a:tabLst/>
              <a:defRPr/>
            </a:pPr>
            <a:endParaRPr lang="cs-CZ"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Pokud je třeba tento obrázek vyměnit, nezapomeňte zkontrolovat, zda odpovídá následujícím kritériím: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cs-CZ" sz="1200" kern="1200" dirty="0">
                <a:solidFill>
                  <a:schemeClr val="tx1"/>
                </a:solidFill>
                <a:effectLst/>
                <a:latin typeface="+mn-lt"/>
              </a:rPr>
              <a:t>Obrázek nebo .gif, který představuje zahájení něčeho nového nebo rozšíření horizontů.</a:t>
            </a:r>
            <a:endParaRPr lang="cs-CZ"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cs-CZ" dirty="0"/>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cs-CZ"/>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b="0" u="none" dirty="0"/>
              <a:t>„Brzy začneme, takže chci, abyste se zamysleli nad vším, o čem jsme hovořili v průběhu hraní a přemýšleli nad tím, jak můžete použít programování na svůj každodenní život.“</a:t>
            </a:r>
          </a:p>
          <a:p>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CÍL SNÍMKU:</a:t>
            </a:r>
          </a:p>
          <a:p>
            <a:endParaRPr lang="cs-CZ" b="1" u="sng" dirty="0"/>
          </a:p>
          <a:p>
            <a:r>
              <a:rPr lang="cs-CZ" b="0" u="none" dirty="0"/>
              <a:t>Zajistit, aby studenti během akce Hour of Code</a:t>
            </a:r>
            <a:r>
              <a:rPr lang="en-US" b="0" u="none" baseline="30000" dirty="0"/>
              <a:t>TM</a:t>
            </a:r>
            <a:r>
              <a:rPr lang="cs-CZ" b="0" u="none" dirty="0"/>
              <a:t> přemýšleli nad vším, co viděli v prezentaci. </a:t>
            </a:r>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Pro tento snímek jsme zahrnuli obrázek fotografa, abychom znovu zdůraznili, že programování může být užitečné pro různé zájmy.</a:t>
            </a:r>
          </a:p>
          <a:p>
            <a:pPr marL="0" marR="0" indent="0" algn="l" defTabSz="914400" rtl="0" eaLnBrk="1" fontAlgn="auto" latinLnBrk="0" hangingPunct="1">
              <a:lnSpc>
                <a:spcPct val="100000"/>
              </a:lnSpc>
              <a:spcBef>
                <a:spcPts val="0"/>
              </a:spcBef>
              <a:spcAft>
                <a:spcPts val="0"/>
              </a:spcAft>
              <a:buClrTx/>
              <a:buSzTx/>
              <a:buFontTx/>
              <a:buNone/>
              <a:tabLst/>
              <a:defRPr/>
            </a:pPr>
            <a:endParaRPr lang="cs-CZ"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Pokud je třeba tento obrázek vyměnit, nezapomeňte zkontrolovat, zda odpovídá následujícím kritériím: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cs-CZ" sz="1200" kern="1200" dirty="0">
                <a:solidFill>
                  <a:schemeClr val="tx1"/>
                </a:solidFill>
                <a:effectLst/>
                <a:latin typeface="+mn-lt"/>
              </a:rPr>
              <a:t>Obrázek nebo .gif něčeho, který obvykle nesouvisí s programováním.</a:t>
            </a:r>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cs-CZ"/>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endParaRPr lang="cs-CZ" b="1" u="sng" dirty="0"/>
          </a:p>
          <a:p>
            <a:r>
              <a:rPr lang="cs-CZ" b="0" u="none" dirty="0"/>
              <a:t>„Dobrá, pojďme na to.“</a:t>
            </a:r>
          </a:p>
          <a:p>
            <a:endParaRPr lang="cs-CZ" b="1" u="sng" dirty="0"/>
          </a:p>
          <a:p>
            <a:r>
              <a:rPr lang="cs-CZ" b="1" u="sng" dirty="0"/>
              <a:t>CÍL SNÍMKU:</a:t>
            </a:r>
          </a:p>
          <a:p>
            <a:endParaRPr lang="cs-CZ" b="0" u="none" dirty="0"/>
          </a:p>
          <a:p>
            <a:r>
              <a:rPr lang="cs-CZ" b="0" u="none" dirty="0"/>
              <a:t>Představit akci Hour of Code</a:t>
            </a:r>
            <a:r>
              <a:rPr lang="en-US" b="0" u="none" baseline="30000" dirty="0"/>
              <a:t>TM</a:t>
            </a:r>
            <a:r>
              <a:rPr lang="cs-CZ" b="0" u="none" dirty="0"/>
              <a:t>.</a:t>
            </a:r>
            <a:endParaRPr lang="cs-CZ" b="1" dirty="0"/>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endParaRPr lang="cs-CZ" dirty="0"/>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Pokud je třeba tento obrázek vyměnit, nezapomeňte zkontrolovat, zda odpovídá následujícím kritériím: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cs-CZ" sz="1200" kern="1200" dirty="0">
                <a:solidFill>
                  <a:schemeClr val="tx1"/>
                </a:solidFill>
                <a:effectLst/>
                <a:latin typeface="+mn-lt"/>
              </a:rPr>
              <a:t>Obrázek nebo .gif mladých lidí, kteří jsou viditelně nadšení.</a:t>
            </a:r>
            <a:endParaRPr lang="cs-CZ" dirty="0"/>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cs-CZ"/>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endParaRPr lang="cs-CZ"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b="0" u="none" dirty="0"/>
              <a:t>„Jste připraveni začít programovat? Pojďme na to! „Na dnešní akci </a:t>
            </a:r>
            <a:r>
              <a:rPr lang="cs-CZ" sz="1200" dirty="0">
                <a:solidFill>
                  <a:schemeClr val="bg1"/>
                </a:solidFill>
                <a:latin typeface="Segoe UI Light" panose="020B0502040204020203" pitchFamily="34" charset="0"/>
              </a:rPr>
              <a:t>Hour of Code</a:t>
            </a:r>
            <a:r>
              <a:rPr lang="en-US" b="0" u="none" baseline="30000" dirty="0"/>
              <a:t>TM</a:t>
            </a:r>
            <a:r>
              <a:rPr lang="cs-CZ" b="0" u="none" baseline="0" dirty="0"/>
              <a:t> se budeme učit pomocí</a:t>
            </a:r>
            <a:r>
              <a:rPr lang="cs-CZ" sz="1200" kern="1200" dirty="0">
                <a:solidFill>
                  <a:schemeClr val="tx1"/>
                </a:solidFill>
                <a:effectLst/>
                <a:latin typeface="+mn-lt"/>
              </a:rPr>
              <a:t> výukové lekce inspirované hrou Minecraft</a:t>
            </a:r>
            <a:r>
              <a:rPr lang="cs-CZ" b="0" u="none" baseline="0" dirty="0"/>
              <a:t>. Výuková lekce </a:t>
            </a:r>
            <a:r>
              <a:rPr lang="cs-CZ" sz="1200" kern="1200" dirty="0">
                <a:solidFill>
                  <a:schemeClr val="tx1"/>
                </a:solidFill>
                <a:effectLst/>
                <a:latin typeface="+mn-lt"/>
              </a:rPr>
              <a:t>využívá postavy a koncepty z videohry Minecraft, ale nejedná se o hru samotnou.</a:t>
            </a:r>
            <a:r>
              <a:rPr lang="cs-CZ" dirty="0"/>
              <a:t> </a:t>
            </a:r>
            <a:r>
              <a:rPr lang="cs-CZ" sz="1200" kern="1200" dirty="0">
                <a:solidFill>
                  <a:schemeClr val="tx1"/>
                </a:solidFill>
                <a:effectLst/>
                <a:latin typeface="+mn-lt"/>
              </a:rPr>
              <a:t>Ve výukové lekci Minecraft Hour of Code</a:t>
            </a:r>
            <a:r>
              <a:rPr lang="en-US" b="0" u="none" baseline="30000" dirty="0"/>
              <a:t>TM</a:t>
            </a:r>
            <a:r>
              <a:rPr lang="cs-CZ" sz="1200" kern="1200" dirty="0">
                <a:solidFill>
                  <a:schemeClr val="tx1"/>
                </a:solidFill>
                <a:effectLst/>
                <a:latin typeface="+mn-lt"/>
              </a:rPr>
              <a:t> se seznámíte s „Agentem“ a naučíte se a budete používat postupy programování jako smyčky, ladění a funkce k navrhování vlastních řešení hádanek a budete sledovat, jak agent plní vaše příkazy.“</a:t>
            </a:r>
            <a:endParaRPr lang="cs-CZ" sz="1200" b="0" baseline="0" dirty="0"/>
          </a:p>
          <a:p>
            <a:endParaRPr lang="cs-CZ" b="0" u="none" dirty="0"/>
          </a:p>
          <a:p>
            <a:endParaRPr lang="cs-CZ" b="0" u="none" dirty="0"/>
          </a:p>
          <a:p>
            <a:endParaRPr lang="cs-CZ" b="1" u="sng" dirty="0"/>
          </a:p>
          <a:p>
            <a:r>
              <a:rPr lang="cs-CZ" b="1" u="sng" dirty="0"/>
              <a:t>CÍL SNÍMKU:</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b="0" u="none" dirty="0"/>
              <a:t>Představit akci </a:t>
            </a:r>
            <a:r>
              <a:rPr lang="cs-CZ" sz="1200" dirty="0">
                <a:solidFill>
                  <a:schemeClr val="bg1"/>
                </a:solidFill>
                <a:latin typeface="Segoe UI Light" panose="020B0502040204020203" pitchFamily="34" charset="0"/>
              </a:rPr>
              <a:t>Hour of Code</a:t>
            </a:r>
            <a:r>
              <a:rPr lang="en-US" b="0" u="none" baseline="30000" dirty="0"/>
              <a:t>TM</a:t>
            </a:r>
            <a:endParaRPr lang="cs-CZ" sz="1200" dirty="0">
              <a:solidFill>
                <a:schemeClr val="bg1"/>
              </a:solidFill>
              <a:latin typeface="Segoe UI Light" panose="020B0502040204020203" pitchFamily="34" charset="0"/>
            </a:endParaRPr>
          </a:p>
          <a:p>
            <a:endParaRPr lang="cs-CZ" b="1"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b="1" u="sng" dirty="0"/>
              <a:t>POZNÁMKA PRO POMOCNÍKY:</a:t>
            </a:r>
          </a:p>
          <a:p>
            <a:pPr>
              <a:defRPr/>
            </a:pPr>
            <a:r>
              <a:rPr lang="cs-CZ" b="0" dirty="0"/>
              <a:t>K dispozici je více než jedna výuková lekce Minecraft. Začněte s výukovou lekcí </a:t>
            </a:r>
            <a:r>
              <a:rPr lang="cs-CZ" dirty="0"/>
              <a:t>pro tento rok </a:t>
            </a:r>
            <a:r>
              <a:rPr lang="cs-CZ" b="0" dirty="0"/>
              <a:t>a využijte ostatní, pokud zbude nějaký čas. Všechny výukové lekce vyučují odlišné koncepty, takže dokončení všech výukových lekcí je skvělý nápad.</a:t>
            </a:r>
            <a:r>
              <a:rPr lang="cs-CZ" dirty="0"/>
              <a:t> </a:t>
            </a:r>
            <a:endParaRPr lang="cs-CZ" b="0" dirty="0"/>
          </a:p>
          <a:p>
            <a:endParaRPr lang="cs-CZ" sz="1200" b="1" u="sng" kern="1200" baseline="0" dirty="0">
              <a:solidFill>
                <a:schemeClr val="tx1"/>
              </a:solidFill>
              <a:effectLst/>
              <a:latin typeface="+mn-lt"/>
              <a:ea typeface="+mn-ea"/>
              <a:cs typeface="+mn-cs"/>
            </a:endParaRPr>
          </a:p>
          <a:p>
            <a:r>
              <a:rPr lang="cs-CZ" sz="1200" kern="1200" dirty="0">
                <a:solidFill>
                  <a:schemeClr val="tx1"/>
                </a:solidFill>
                <a:effectLst/>
                <a:latin typeface="+mn-lt"/>
              </a:rPr>
              <a:t>Pokud nemůžete poskytnout všem účastníkům vlastní zařízení, snažte se je s někým spárovat a nechte je se měnit každý krok jednotlivých lekcí, takže oba získají šanci být aktivní a pozorovat. Doporučujeme, aby děti na hádankách pracovaly samostatně.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cs-CZ" sz="1200" kern="1200" dirty="0">
                <a:solidFill>
                  <a:schemeClr val="tx1"/>
                </a:solidFill>
                <a:effectLst/>
                <a:latin typeface="+mn-lt"/>
              </a:rPr>
              <a:t>Po patnácti minutách skupině pogratulujte ohledně dosaženého postupu a napsaného kódu.</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cs-CZ" sz="1200" b="0" u="none" kern="1200" dirty="0">
                <a:solidFill>
                  <a:schemeClr val="tx1"/>
                </a:solidFill>
                <a:effectLst/>
                <a:latin typeface="+mn-lt"/>
              </a:rPr>
              <a:t>Účastníky, kteří dokončí výukovou lekci a/nebo jsou pokročilejší, pozvěte k hraní prostřednictvím výukové lekce pomocí </a:t>
            </a:r>
            <a:r>
              <a:rPr lang="cs-CZ" sz="1200" b="1" u="none" kern="1200" dirty="0">
                <a:solidFill>
                  <a:schemeClr val="tx1"/>
                </a:solidFill>
                <a:effectLst/>
                <a:latin typeface="+mn-lt"/>
              </a:rPr>
              <a:t>Diamantové Cesty </a:t>
            </a:r>
            <a:r>
              <a:rPr lang="cs-CZ" sz="1200" b="0" u="none" kern="1200" dirty="0">
                <a:solidFill>
                  <a:schemeClr val="tx1"/>
                </a:solidFill>
                <a:effectLst/>
                <a:latin typeface="+mn-lt"/>
              </a:rPr>
              <a:t>– která zahrnuje dodatečné programátorské problémy, které musí dokončit, aby obdrželi diamant na dané úrovni.</a:t>
            </a:r>
            <a:endParaRPr lang="cs-CZ"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cs-CZ"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cs-CZ" b="0" dirty="0"/>
          </a:p>
          <a:p>
            <a:r>
              <a:rPr lang="cs-CZ"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cs-CZ"/>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b="0" dirty="0"/>
              <a:t>„Možná již víte, že programování lidé používají k vydávání pokynů technologiím. Počítače nerozumí česky, takže jim musíme dávat příkazy v jazyce, kterému rozumí. A tím jazykem je kód. Co možná nevíte je, že programování není pouze pro softwarové inženýry a pracovníky v technickém světě</a:t>
            </a:r>
            <a:r>
              <a:rPr lang="cs-CZ" dirty="0"/>
              <a:t>. Programování </a:t>
            </a:r>
            <a:r>
              <a:rPr lang="cs-CZ" b="0" baseline="0" dirty="0"/>
              <a:t>představuje úžasnou schopnost, kterou se může naučit </a:t>
            </a:r>
            <a:r>
              <a:rPr lang="cs-CZ" b="0" i="1" baseline="0" dirty="0"/>
              <a:t>kdokoliv</a:t>
            </a:r>
            <a:r>
              <a:rPr lang="cs-CZ" b="0" i="0" baseline="0" dirty="0"/>
              <a:t>.“</a:t>
            </a:r>
            <a:r>
              <a:rPr lang="cs-CZ" dirty="0"/>
              <a:t> </a:t>
            </a:r>
            <a:endParaRPr lang="cs-CZ" b="0" i="0" baseline="0" dirty="0"/>
          </a:p>
          <a:p>
            <a:endParaRPr lang="cs-CZ"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POZNÁMKA PRO POMOCNÍKY:</a:t>
            </a:r>
            <a:endParaRPr lang="cs-CZ"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baseline="0" dirty="0"/>
              <a:t>Video se přehraje automaticky, když přejdete na další snímek. </a:t>
            </a:r>
            <a:endParaRPr lang="cs-CZ" b="1" u="sng" dirty="0"/>
          </a:p>
          <a:p>
            <a:endParaRPr lang="cs-CZ" b="1" u="sng" dirty="0"/>
          </a:p>
          <a:p>
            <a:r>
              <a:rPr lang="cs-CZ" b="1" u="sng" dirty="0"/>
              <a:t>CÍL SNÍMKU:</a:t>
            </a:r>
            <a:r>
              <a:rPr lang="cs-CZ" dirty="0"/>
              <a:t> </a:t>
            </a:r>
          </a:p>
          <a:p>
            <a:endParaRPr lang="cs-CZ" b="1" u="none" dirty="0"/>
          </a:p>
          <a:p>
            <a:r>
              <a:rPr lang="cs-CZ" b="0" u="none" dirty="0"/>
              <a:t>Následující část je určena ke změně chybného vnímání související s programování u mnoha mladých lidí. </a:t>
            </a:r>
            <a:endParaRPr lang="cs-CZ" b="1" u="sng" dirty="0"/>
          </a:p>
          <a:p>
            <a:endParaRPr lang="cs-CZ" b="1" dirty="0"/>
          </a:p>
          <a:p>
            <a:r>
              <a:rPr lang="cs-CZ" b="1" u="sng" dirty="0"/>
              <a:t>POKYNY TÝKAJÍCÍ SE OBRÁZKŮ PRO TENTO SNÍMEK:</a:t>
            </a:r>
          </a:p>
          <a:p>
            <a:r>
              <a:rPr lang="cs-CZ" sz="1200" b="0" u="none" kern="1200" baseline="0" dirty="0">
                <a:solidFill>
                  <a:schemeClr val="tx1"/>
                </a:solidFill>
                <a:effectLst/>
                <a:latin typeface="+mn-lt"/>
              </a:rPr>
              <a:t>Toto je snímek „Binární kód pro Ahoj světe“ opakovaný 8krát.</a:t>
            </a:r>
            <a:endParaRPr lang="cs-CZ"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cs-CZ"/>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endParaRPr lang="cs-CZ" b="0" u="none" dirty="0"/>
          </a:p>
          <a:p>
            <a:endParaRPr lang="cs-CZ" b="0" u="none" dirty="0"/>
          </a:p>
          <a:p>
            <a:r>
              <a:rPr lang="cs-CZ" b="0" u="none" dirty="0"/>
              <a:t>„Teď přejděte na </a:t>
            </a:r>
            <a:r>
              <a:rPr lang="cs-CZ" sz="1200" b="0" u="none" dirty="0">
                <a:solidFill>
                  <a:schemeClr val="bg1"/>
                </a:solidFill>
                <a:latin typeface="Segoe Pro Light" charset="0"/>
              </a:rPr>
              <a:t>code.org</a:t>
            </a:r>
            <a:r>
              <a:rPr lang="cs-CZ" sz="1200" dirty="0">
                <a:solidFill>
                  <a:schemeClr val="bg1"/>
                </a:solidFill>
                <a:latin typeface="Segoe Pro Light" charset="0"/>
              </a:rPr>
              <a:t>/Minecraft</a:t>
            </a:r>
            <a:r>
              <a:rPr lang="cs-CZ" dirty="0"/>
              <a:t> </a:t>
            </a:r>
            <a:r>
              <a:rPr lang="cs-CZ" b="0" u="none" baseline="0" dirty="0"/>
              <a:t>a najdete zde výukovou lekci „</a:t>
            </a:r>
            <a:r>
              <a:rPr lang="cs-CZ" sz="1200" kern="1200" dirty="0">
                <a:solidFill>
                  <a:schemeClr val="tx1"/>
                </a:solidFill>
                <a:effectLst/>
                <a:latin typeface="+mn-lt"/>
              </a:rPr>
              <a:t>Minecraft Hour of Code</a:t>
            </a:r>
            <a:r>
              <a:rPr lang="en-US" b="0" u="none" baseline="30000" dirty="0"/>
              <a:t>TM</a:t>
            </a:r>
            <a:r>
              <a:rPr lang="cs-CZ" sz="1200" kern="1200" dirty="0">
                <a:solidFill>
                  <a:schemeClr val="tx1"/>
                </a:solidFill>
                <a:effectLst/>
                <a:latin typeface="+mn-lt"/>
              </a:rPr>
              <a:t> Hero’s Journey“ </a:t>
            </a:r>
            <a:r>
              <a:rPr lang="cs-CZ" b="0" u="none" baseline="0" dirty="0"/>
              <a:t>a ZAČNĚTE! “</a:t>
            </a:r>
            <a:endParaRPr lang="cs-CZ" b="1" u="sng" dirty="0"/>
          </a:p>
          <a:p>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CÍL SNÍMKU:</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Poskytnout lidem čas otevřít výukovou lekci.</a:t>
            </a:r>
          </a:p>
          <a:p>
            <a:pPr marL="0" marR="0" indent="0" algn="l" defTabSz="914400" rtl="0" eaLnBrk="1" fontAlgn="auto" latinLnBrk="0" hangingPunct="1">
              <a:lnSpc>
                <a:spcPct val="100000"/>
              </a:lnSpc>
              <a:spcBef>
                <a:spcPts val="0"/>
              </a:spcBef>
              <a:spcAft>
                <a:spcPts val="0"/>
              </a:spcAft>
              <a:buClrTx/>
              <a:buSzTx/>
              <a:buFontTx/>
              <a:buNone/>
              <a:tabLst/>
              <a:defRPr/>
            </a:pPr>
            <a:endParaRPr lang="cs-CZ" b="0" u="none" baseline="0" dirty="0"/>
          </a:p>
          <a:p>
            <a:r>
              <a:rPr lang="cs-CZ" b="1" u="sng" baseline="0" dirty="0"/>
              <a:t>POZNÁMKA PRO POMOCNÍKY: </a:t>
            </a:r>
          </a:p>
          <a:p>
            <a:pPr marL="628650" lvl="1" indent="-171450">
              <a:buFont typeface="Arial"/>
              <a:buChar char="•"/>
            </a:pPr>
            <a:r>
              <a:rPr lang="cs-CZ" dirty="0"/>
              <a:t>Umístěte tento snímek během výukové lekce nahoru a pokračujte na další snímek </a:t>
            </a:r>
            <a:r>
              <a:rPr lang="cs-CZ" i="1" baseline="0" dirty="0"/>
              <a:t>pouze</a:t>
            </a:r>
            <a:r>
              <a:rPr lang="cs-CZ" dirty="0"/>
              <a:t> až se vaše skupina přiblíží ke konci své výukové lekce.</a:t>
            </a:r>
          </a:p>
          <a:p>
            <a:pPr marL="628650" lvl="1" indent="-171450">
              <a:buFont typeface="Arial"/>
              <a:buChar char="•"/>
            </a:pPr>
            <a:r>
              <a:rPr lang="cs-CZ" sz="1200" kern="1200" dirty="0">
                <a:solidFill>
                  <a:schemeClr val="tx1"/>
                </a:solidFill>
                <a:effectLst/>
                <a:latin typeface="+mn-lt"/>
              </a:rPr>
              <a:t>Pokud se účastníci přihlásí do výukové lekce, postup se uloží na jednotlivých úrovních a oni se mohou vrátit, pokud je nedokončí. </a:t>
            </a:r>
          </a:p>
          <a:p>
            <a:pPr marL="628650" lvl="1" indent="-171450">
              <a:buFont typeface="Arial"/>
              <a:buChar char="•"/>
            </a:pPr>
            <a:r>
              <a:rPr lang="cs-CZ" sz="1200" kern="1200" dirty="0">
                <a:solidFill>
                  <a:schemeClr val="tx1"/>
                </a:solidFill>
                <a:effectLst/>
                <a:latin typeface="+mn-lt"/>
              </a:rPr>
              <a:t>Jelikož je k dispozici volné hraní a prostor ke stavbě čehokoliv, co člověka napadne, nezapomeňte na rizika související s dětmi a uživatelem generovaným obsahem.</a:t>
            </a:r>
            <a:endParaRPr lang="cs-CZ" baseline="0" dirty="0"/>
          </a:p>
          <a:p>
            <a:pPr marL="0" lvl="0" indent="0">
              <a:buFont typeface="Arial"/>
              <a:buNone/>
            </a:pPr>
            <a:endParaRPr lang="cs-CZ" baseline="0" dirty="0">
              <a:highlight>
                <a:srgbClr val="FFFF00"/>
              </a:highlight>
            </a:endParaRPr>
          </a:p>
          <a:p>
            <a:pPr marL="0" lvl="0" indent="0">
              <a:buFont typeface="Arial"/>
              <a:buNone/>
            </a:pPr>
            <a:r>
              <a:rPr lang="cs-CZ" b="1" u="sng" baseline="0" dirty="0">
                <a:highlight>
                  <a:srgbClr val="FFFF00"/>
                </a:highlight>
              </a:rPr>
              <a:t>POKUD MÁTE OMEZENÝ ČAS:</a:t>
            </a:r>
          </a:p>
          <a:p>
            <a:pPr marL="628650" lvl="1" indent="-171450">
              <a:buFont typeface="Arial"/>
              <a:buChar char="•"/>
            </a:pPr>
            <a:r>
              <a:rPr lang="cs-CZ" sz="1200" kern="1200" dirty="0">
                <a:solidFill>
                  <a:schemeClr val="tx1"/>
                </a:solidFill>
                <a:effectLst/>
                <a:highlight>
                  <a:srgbClr val="FFFF00"/>
                </a:highlight>
                <a:latin typeface="+mn-lt"/>
              </a:rPr>
              <a:t>Dokončete co nejvíce hádanek můžete. Technicky zdatné děti je mohou všechny dokončit za 50–60 minut.</a:t>
            </a:r>
          </a:p>
          <a:p>
            <a:pPr marL="628650" lvl="1" indent="-171450">
              <a:buFont typeface="Arial"/>
              <a:buChar char="•"/>
            </a:pPr>
            <a:r>
              <a:rPr lang="cs-CZ" sz="1200" kern="1200" dirty="0">
                <a:solidFill>
                  <a:schemeClr val="tx1"/>
                </a:solidFill>
                <a:effectLst/>
                <a:highlight>
                  <a:srgbClr val="FFFF00"/>
                </a:highlight>
                <a:latin typeface="+mn-lt"/>
              </a:rPr>
              <a:t>Pogratulujte studentům za jejich úspěchy a dejte jim vědět, že mohou dále programovat z domova.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b="1" u="sng" baseline="0" dirty="0">
                <a:highlight>
                  <a:srgbClr val="FFFF00"/>
                </a:highlight>
              </a:rPr>
              <a:t>POKUD MÁTE ČAS NAVÍC:</a:t>
            </a:r>
          </a:p>
          <a:p>
            <a:pPr marL="628650" lvl="1" indent="-171450">
              <a:buFont typeface="Arial" panose="020B0604020202020204" pitchFamily="34" charset="0"/>
              <a:buChar char="•"/>
            </a:pPr>
            <a:r>
              <a:rPr lang="cs-CZ" sz="1200" kern="1200" dirty="0">
                <a:solidFill>
                  <a:schemeClr val="tx1"/>
                </a:solidFill>
                <a:effectLst/>
                <a:latin typeface="+mn-lt"/>
              </a:rPr>
              <a:t>Veďte studenty, aby pokračovali ve vytváření poslední hádanky pro získání dalších hodin hratelnosti. </a:t>
            </a:r>
          </a:p>
          <a:p>
            <a:pPr marL="628650" lvl="1" indent="-171450">
              <a:buFont typeface="Arial" panose="020B0604020202020204" pitchFamily="34" charset="0"/>
              <a:buChar char="•"/>
            </a:pPr>
            <a:r>
              <a:rPr lang="cs-CZ" sz="1200" kern="1200" dirty="0">
                <a:solidFill>
                  <a:schemeClr val="tx1"/>
                </a:solidFill>
                <a:effectLst/>
                <a:latin typeface="+mn-lt"/>
              </a:rPr>
              <a:t>Veďte studenty, aby se vrátili zpět k jednotlivým hádankám a vyzvěte je, aby hádanky vyřešili jiným způsobem. Posílíte tak zábavu a zajímavé příležitosti k opakování jinými způsoby a experimentování.</a:t>
            </a:r>
          </a:p>
          <a:p>
            <a:pPr marL="628650" lvl="1" indent="-171450">
              <a:buFont typeface="Arial" panose="020B0604020202020204" pitchFamily="34" charset="0"/>
              <a:buChar char="•"/>
            </a:pPr>
            <a:r>
              <a:rPr lang="cs-CZ" sz="1200" b="0" u="none" kern="1200" dirty="0">
                <a:solidFill>
                  <a:schemeClr val="tx1"/>
                </a:solidFill>
                <a:effectLst/>
                <a:latin typeface="+mn-lt"/>
              </a:rPr>
              <a:t>Veďte studenty, aby si prošli lekcí „Minecraft Hour of Code</a:t>
            </a:r>
            <a:r>
              <a:rPr lang="en-US" b="0" u="none" baseline="30000" dirty="0"/>
              <a:t>TM</a:t>
            </a:r>
            <a:r>
              <a:rPr lang="cs-CZ" sz="1200" b="0" u="none" kern="1200" dirty="0">
                <a:solidFill>
                  <a:schemeClr val="tx1"/>
                </a:solidFill>
                <a:effectLst/>
                <a:latin typeface="+mn-lt"/>
              </a:rPr>
              <a:t> Adventurer” a/nebo „Minecraft Hour of Code</a:t>
            </a:r>
            <a:r>
              <a:rPr lang="en-US" b="0" u="none" baseline="30000" dirty="0"/>
              <a:t>TM</a:t>
            </a:r>
            <a:r>
              <a:rPr lang="cs-CZ" sz="1200" b="0" u="none" kern="1200" dirty="0">
                <a:solidFill>
                  <a:schemeClr val="tx1"/>
                </a:solidFill>
                <a:effectLst/>
                <a:latin typeface="+mn-lt"/>
              </a:rPr>
              <a:t> Designer“.</a:t>
            </a:r>
            <a:endParaRPr lang="cs-CZ" b="0" u="none" dirty="0"/>
          </a:p>
          <a:p>
            <a:endParaRPr lang="cs-CZ"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cs-CZ"/>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b="0" u="none" dirty="0"/>
              <a:t>„Prosím o pozornost! Na dokončení výukové lekce už máte jenom pár dalších minut.</a:t>
            </a:r>
          </a:p>
          <a:p>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CÍL SNÍMKU:</a:t>
            </a:r>
            <a:endParaRPr lang="cs-CZ"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r>
              <a:rPr lang="cs-CZ" b="0" u="none" dirty="0"/>
              <a:t>Upozornit účastníky, že čas už téměř vypršel a výuková lekce je téměř u konce.</a:t>
            </a:r>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cs-CZ"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Pro tento snímek jsme zahrnuli .jpg ukazující skupinu kamarádů sdílejících čas a zájmy. </a:t>
            </a:r>
            <a:r>
              <a:rPr lang="cs-CZ" sz="1200" i="0" kern="1200" baseline="0" dirty="0">
                <a:solidFill>
                  <a:schemeClr val="tx1"/>
                </a:solidFill>
                <a:effectLst/>
                <a:latin typeface="+mn-lt"/>
              </a:rPr>
              <a:t>Je důležité zahrnout zábavu a přátelství, abyste udrželi zájem publika a nadšení ohledně zážitků.</a:t>
            </a:r>
            <a:endParaRPr lang="cs-CZ"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cs-CZ"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Pokud je třeba tento obrázek vyměnit, nezapomeňte zkontrolovat, zda odpovídá následujícím kritériím: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cs-CZ" sz="1200" kern="1200" dirty="0">
                <a:solidFill>
                  <a:schemeClr val="tx1"/>
                </a:solidFill>
                <a:effectLst/>
                <a:latin typeface="+mn-lt"/>
              </a:rPr>
              <a:t>Zábavný obrázek nebo .gif něčeho, co zdůrazní, že výuková lekce je téměř u konce a udrží zájem publika.</a:t>
            </a:r>
            <a:endParaRPr lang="cs-CZ" dirty="0"/>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cs-CZ"/>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endParaRPr lang="cs-CZ" b="1" u="sng" dirty="0"/>
          </a:p>
          <a:p>
            <a:r>
              <a:rPr lang="cs-CZ" b="0" u="none" baseline="0" dirty="0"/>
              <a:t>„Vraťme se ke konverzaci, kterou jsme měli dříve. Změnil se váš názor na to, co je to programování?“</a:t>
            </a:r>
          </a:p>
          <a:p>
            <a:pPr marL="628650" lvl="1" indent="-171450">
              <a:buFont typeface="Arial"/>
              <a:buChar char="•"/>
            </a:pPr>
            <a:r>
              <a:rPr lang="cs-CZ" dirty="0"/>
              <a:t>Jak odpovíte na otázku „Co je to kód“, pokud se vás zeptají vaše rodina nebo kamarád?</a:t>
            </a:r>
          </a:p>
          <a:p>
            <a:pPr marL="628650" lvl="1" indent="-171450">
              <a:buFont typeface="Arial"/>
              <a:buChar char="•"/>
            </a:pPr>
            <a:r>
              <a:rPr lang="cs-CZ" dirty="0"/>
              <a:t>Co jste se naučili?</a:t>
            </a:r>
          </a:p>
          <a:p>
            <a:pPr marL="628650" lvl="1" indent="-171450">
              <a:buFont typeface="Arial"/>
              <a:buChar char="•"/>
            </a:pPr>
            <a:r>
              <a:rPr lang="cs-CZ" dirty="0"/>
              <a:t>Co pro vás bylo nejobtížnější? Co jste dělali, když jste se zasekli? Proč je to důležité? [podporuje vytrvalost]</a:t>
            </a:r>
          </a:p>
          <a:p>
            <a:pPr marL="628650" lvl="1" indent="-171450">
              <a:buFont typeface="Arial"/>
              <a:buChar char="•"/>
            </a:pPr>
            <a:r>
              <a:rPr lang="cs-CZ" dirty="0"/>
              <a:t>Jak je programování kreativní? [propojte programování s jiným způsobem kreativity, například zpěvem, tancem, budováním.]</a:t>
            </a:r>
          </a:p>
          <a:p>
            <a:pPr marL="628650" lvl="1" indent="-171450">
              <a:buFont typeface="Arial"/>
              <a:buChar char="•"/>
            </a:pPr>
            <a:r>
              <a:rPr lang="cs-CZ" dirty="0"/>
              <a:t>Pro koho je programování? [pracujte, abyste se dostali za pověry jako chlapce, kteří jsou dobří v matematice apod.]</a:t>
            </a:r>
          </a:p>
          <a:p>
            <a:endParaRPr lang="cs-CZ" b="1" u="sng" dirty="0"/>
          </a:p>
          <a:p>
            <a:r>
              <a:rPr lang="cs-CZ" b="1" u="sng" dirty="0"/>
              <a:t>CÍL SNÍMKU:</a:t>
            </a:r>
          </a:p>
          <a:p>
            <a:endParaRPr lang="cs-CZ" b="1" dirty="0"/>
          </a:p>
          <a:p>
            <a:r>
              <a:rPr lang="cs-CZ" b="0" dirty="0"/>
              <a:t>Návrat k počáteční otázce a zjištění, jak se změnily názory účastníků na programování.</a:t>
            </a:r>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endParaRPr lang="cs-CZ" dirty="0">
              <a:effectLst/>
            </a:endParaRPr>
          </a:p>
          <a:p>
            <a:r>
              <a:rPr lang="cs-CZ" dirty="0">
                <a:effectLst/>
              </a:rPr>
              <a:t>Nedostupné</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cs-CZ"/>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r>
              <a:rPr lang="cs-CZ" b="0" u="none" dirty="0"/>
              <a:t>„Co si myslíte, že byste mohli vytvořit pomocí programování?</a:t>
            </a:r>
            <a:r>
              <a:rPr lang="cs-CZ" dirty="0"/>
              <a:t> </a:t>
            </a:r>
            <a:r>
              <a:rPr lang="cs-CZ" sz="1200" kern="1200" dirty="0">
                <a:solidFill>
                  <a:schemeClr val="tx1"/>
                </a:solidFill>
                <a:effectLst/>
                <a:latin typeface="+mn-lt"/>
              </a:rPr>
              <a:t>Programování lze využít na cokoliv, co vás zajímá.“ </a:t>
            </a:r>
          </a:p>
          <a:p>
            <a:endParaRPr lang="cs-CZ" sz="1200" kern="1200" dirty="0">
              <a:solidFill>
                <a:schemeClr val="tx1"/>
              </a:solidFill>
              <a:effectLst/>
              <a:latin typeface="+mn-lt"/>
              <a:ea typeface="+mn-ea"/>
              <a:cs typeface="+mn-cs"/>
            </a:endParaRPr>
          </a:p>
          <a:p>
            <a:r>
              <a:rPr lang="cs-CZ" sz="1200" kern="1200" dirty="0">
                <a:solidFill>
                  <a:schemeClr val="tx1"/>
                </a:solidFill>
                <a:effectLst/>
                <a:latin typeface="+mn-lt"/>
              </a:rPr>
              <a:t>*ZMÍNĚNÉ PŘÍKLADY</a:t>
            </a:r>
            <a:endParaRPr lang="cs-CZ" dirty="0"/>
          </a:p>
          <a:p>
            <a:pPr marL="628650" lvl="1" indent="-171450">
              <a:buFont typeface="Arial"/>
              <a:buChar char="•"/>
            </a:pPr>
            <a:r>
              <a:rPr lang="cs-CZ" sz="1200" kern="1200" dirty="0">
                <a:solidFill>
                  <a:schemeClr val="tx1"/>
                </a:solidFill>
                <a:effectLst/>
                <a:latin typeface="+mn-lt"/>
              </a:rPr>
              <a:t>Pokud vás zajímá </a:t>
            </a:r>
            <a:r>
              <a:rPr lang="cs-CZ" sz="1200" b="1" kern="1200" dirty="0">
                <a:solidFill>
                  <a:schemeClr val="tx1"/>
                </a:solidFill>
                <a:effectLst/>
                <a:latin typeface="+mn-lt"/>
              </a:rPr>
              <a:t>dobrovolnictví</a:t>
            </a:r>
            <a:r>
              <a:rPr lang="cs-CZ" sz="1200" kern="1200" dirty="0">
                <a:solidFill>
                  <a:schemeClr val="tx1"/>
                </a:solidFill>
                <a:effectLst/>
                <a:latin typeface="+mn-lt"/>
              </a:rPr>
              <a:t>, můžete vytvořit webovou stránku, která vám pomůže s náborem kamarádů a dalších osob k zapojení do dobrovolnictví.</a:t>
            </a:r>
            <a:endParaRPr lang="cs-CZ" dirty="0">
              <a:effectLst/>
            </a:endParaRPr>
          </a:p>
          <a:p>
            <a:pPr marL="628650" lvl="1" indent="-171450">
              <a:buFont typeface="Arial"/>
              <a:buChar char="•"/>
            </a:pPr>
            <a:r>
              <a:rPr lang="cs-CZ" sz="1200" kern="1200" dirty="0">
                <a:solidFill>
                  <a:schemeClr val="tx1"/>
                </a:solidFill>
                <a:effectLst/>
                <a:latin typeface="+mn-lt"/>
              </a:rPr>
              <a:t>Pokud máte rádi </a:t>
            </a:r>
            <a:r>
              <a:rPr lang="cs-CZ" sz="1200" b="1" kern="1200" dirty="0">
                <a:solidFill>
                  <a:schemeClr val="tx1"/>
                </a:solidFill>
                <a:effectLst/>
                <a:latin typeface="+mn-lt"/>
              </a:rPr>
              <a:t>sporty</a:t>
            </a:r>
            <a:r>
              <a:rPr lang="cs-CZ" sz="1200" kern="1200" dirty="0">
                <a:solidFill>
                  <a:schemeClr val="tx1"/>
                </a:solidFill>
                <a:effectLst/>
                <a:latin typeface="+mn-lt"/>
              </a:rPr>
              <a:t>, můžete vytvořit aplikaci, která bude obsahovat statistiky oblíbeného týmu.</a:t>
            </a:r>
            <a:endParaRPr lang="cs-CZ" dirty="0">
              <a:effectLst/>
            </a:endParaRPr>
          </a:p>
          <a:p>
            <a:pPr marL="628650" lvl="1" indent="-171450">
              <a:buFont typeface="Arial"/>
              <a:buChar char="•"/>
            </a:pPr>
            <a:r>
              <a:rPr lang="cs-CZ" sz="1200" kern="1200" dirty="0">
                <a:solidFill>
                  <a:schemeClr val="tx1"/>
                </a:solidFill>
                <a:effectLst/>
                <a:latin typeface="+mn-lt"/>
              </a:rPr>
              <a:t>Pokud milujete </a:t>
            </a:r>
            <a:r>
              <a:rPr lang="cs-CZ" sz="1200" b="1" kern="1200" dirty="0">
                <a:solidFill>
                  <a:schemeClr val="tx1"/>
                </a:solidFill>
                <a:effectLst/>
                <a:latin typeface="+mn-lt"/>
              </a:rPr>
              <a:t>hudbu</a:t>
            </a:r>
            <a:r>
              <a:rPr lang="cs-CZ" sz="1200" kern="1200" dirty="0">
                <a:solidFill>
                  <a:schemeClr val="tx1"/>
                </a:solidFill>
                <a:effectLst/>
                <a:latin typeface="+mn-lt"/>
              </a:rPr>
              <a:t>, můžete vytvořit webovou stránku, která sdílí týdenní seznamy skladeb a hodnocení alb ke sdílení s kamarády. </a:t>
            </a:r>
            <a:endParaRPr lang="cs-CZ" dirty="0">
              <a:effectLst/>
            </a:endParaRPr>
          </a:p>
          <a:p>
            <a:endParaRPr lang="cs-CZ" b="1" u="sng" dirty="0"/>
          </a:p>
          <a:p>
            <a:r>
              <a:rPr lang="cs-CZ" b="1" u="sng" dirty="0"/>
              <a:t>CÍL SNÍMKU:</a:t>
            </a:r>
          </a:p>
          <a:p>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Opětovné zdůraznění nekonečnosti možností programování. </a:t>
            </a:r>
            <a:r>
              <a:rPr lang="cs-CZ" sz="1200" kern="1200" dirty="0">
                <a:solidFill>
                  <a:schemeClr val="tx1"/>
                </a:solidFill>
                <a:effectLst/>
                <a:latin typeface="+mn-lt"/>
              </a:rPr>
              <a:t>Toto je příležitost, jak zdůraznit zájmy účastníků v místnosti a pokusit se uvést, jak mohou použít programování k tomu, co je zajímá. </a:t>
            </a:r>
            <a:endParaRPr lang="cs-CZ" b="0" u="none" dirty="0"/>
          </a:p>
          <a:p>
            <a:endParaRPr lang="cs-CZ" b="1" dirty="0"/>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cs-CZ"/>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„Jelikož jste teď na cestě stát se expertem v programování, zde naleznete několik bezplatných zdrojů, které můžete vyzkoušet. Nezapomeňte si zapsat tyto odkazy a pokračujte v programování.“</a:t>
            </a:r>
          </a:p>
          <a:p>
            <a:endParaRPr lang="cs-CZ" b="1" u="sng" dirty="0"/>
          </a:p>
          <a:p>
            <a:r>
              <a:rPr lang="cs-CZ" b="1" u="sng" dirty="0"/>
              <a:t>CÍL SNÍMKU:</a:t>
            </a:r>
          </a:p>
          <a:p>
            <a:endParaRPr lang="cs-CZ" b="1" u="sng" dirty="0"/>
          </a:p>
          <a:p>
            <a:r>
              <a:rPr lang="cs-CZ" b="0" u="none" dirty="0"/>
              <a:t>Podpořit děti, aby pokračovaly v programování.</a:t>
            </a:r>
          </a:p>
          <a:p>
            <a:endParaRPr lang="cs-CZ" b="0" u="none" baseline="0" dirty="0"/>
          </a:p>
          <a:p>
            <a:r>
              <a:rPr lang="cs-CZ" b="1" u="sng" baseline="0" dirty="0"/>
              <a:t>POZNÁMKA PRO POMOCNÍKY:</a:t>
            </a:r>
          </a:p>
          <a:p>
            <a:r>
              <a:rPr lang="cs-CZ" sz="1200" kern="1200" dirty="0">
                <a:solidFill>
                  <a:schemeClr val="tx1"/>
                </a:solidFill>
                <a:effectLst/>
                <a:latin typeface="+mn-lt"/>
              </a:rPr>
              <a:t>Účastníci mohou otevřít své </a:t>
            </a:r>
            <a:r>
              <a:rPr lang="cs-CZ" sz="1200" b="1" kern="1200" dirty="0">
                <a:solidFill>
                  <a:schemeClr val="tx1"/>
                </a:solidFill>
                <a:effectLst/>
                <a:latin typeface="+mn-lt"/>
              </a:rPr>
              <a:t>certifikáty Hour of Code</a:t>
            </a:r>
            <a:r>
              <a:rPr lang="en-US" b="1" u="none" baseline="30000" dirty="0"/>
              <a:t>TM</a:t>
            </a:r>
            <a:r>
              <a:rPr lang="cs-CZ" sz="1200" kern="1200" dirty="0">
                <a:solidFill>
                  <a:schemeClr val="tx1"/>
                </a:solidFill>
                <a:effectLst/>
                <a:latin typeface="+mn-lt"/>
              </a:rPr>
              <a:t> kdykoliv po zahájení výukové lekce Hour of Code</a:t>
            </a:r>
            <a:r>
              <a:rPr lang="en-US" b="0" u="none" baseline="30000" dirty="0"/>
              <a:t>TM</a:t>
            </a:r>
            <a:r>
              <a:rPr lang="cs-CZ" sz="1200" kern="1200" dirty="0">
                <a:solidFill>
                  <a:schemeClr val="tx1"/>
                </a:solidFill>
                <a:effectLst/>
                <a:latin typeface="+mn-lt"/>
              </a:rPr>
              <a:t> a po akci Hour of Code</a:t>
            </a:r>
            <a:r>
              <a:rPr lang="cs-CZ" sz="1200" kern="1200" baseline="30000" dirty="0">
                <a:solidFill>
                  <a:schemeClr val="tx1"/>
                </a:solidFill>
                <a:effectLst/>
                <a:latin typeface="+mn-lt"/>
              </a:rPr>
              <a:t>TM</a:t>
            </a:r>
            <a:r>
              <a:rPr lang="cs-CZ" sz="1200" kern="1200" dirty="0">
                <a:solidFill>
                  <a:schemeClr val="tx1"/>
                </a:solidFill>
                <a:effectLst/>
                <a:latin typeface="+mn-lt"/>
              </a:rPr>
              <a:t> na webu code.org.</a:t>
            </a:r>
          </a:p>
          <a:p>
            <a:endParaRPr lang="cs-CZ" sz="1200" kern="1200" dirty="0">
              <a:solidFill>
                <a:schemeClr val="tx1"/>
              </a:solidFill>
              <a:effectLst/>
              <a:latin typeface="+mn-lt"/>
              <a:ea typeface="+mn-ea"/>
              <a:cs typeface="+mn-cs"/>
            </a:endParaRPr>
          </a:p>
          <a:p>
            <a:r>
              <a:rPr lang="cs-CZ" sz="1200" kern="1200" dirty="0">
                <a:solidFill>
                  <a:schemeClr val="tx1"/>
                </a:solidFill>
                <a:effectLst/>
                <a:latin typeface="+mn-lt"/>
              </a:rPr>
              <a:t>Upravte, co se nachází na dodatečném snímku se zdroji podle vhodnosti pro dané publikum:</a:t>
            </a:r>
          </a:p>
          <a:p>
            <a:endParaRPr lang="cs-CZ" sz="1200" b="1" u="none" kern="1200" dirty="0">
              <a:solidFill>
                <a:schemeClr val="tx1"/>
              </a:solidFill>
              <a:effectLst/>
              <a:latin typeface="+mn-lt"/>
              <a:ea typeface="+mn-ea"/>
              <a:cs typeface="+mn-cs"/>
            </a:endParaRPr>
          </a:p>
          <a:p>
            <a:r>
              <a:rPr lang="cs-CZ" sz="1200" b="1" u="none" kern="1200" dirty="0">
                <a:solidFill>
                  <a:schemeClr val="tx1"/>
                </a:solidFill>
                <a:effectLst/>
                <a:latin typeface="+mn-lt"/>
              </a:rPr>
              <a:t>Účastníci mohou nahrát svůj kód do Minecraftu: Education Edition a/nebo Minecraftu ve Windows 10, je-li k dispozici.</a:t>
            </a:r>
          </a:p>
          <a:p>
            <a:r>
              <a:rPr lang="cs-CZ" sz="1200" b="0" u="none" kern="1200" dirty="0">
                <a:solidFill>
                  <a:schemeClr val="tx1"/>
                </a:solidFill>
                <a:effectLst/>
                <a:latin typeface="+mn-lt"/>
              </a:rPr>
              <a:t>Účastníci mohou využít aplikaci Code Studio k importu svého kódu do skutečné hry – a sledovat, jak jejich kód ožívá.</a:t>
            </a:r>
          </a:p>
          <a:p>
            <a:endParaRPr lang="cs-CZ"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1" kern="1200" dirty="0">
                <a:solidFill>
                  <a:schemeClr val="tx1"/>
                </a:solidFill>
                <a:effectLst/>
                <a:latin typeface="+mn-lt"/>
              </a:rPr>
              <a:t>Prozkoumejte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Minecraft: Education Edition je postavena pro školy a dodává se s nástrojem pro správu ve třídě, plánem lekcí a dalšími doplňky. Další informace naleznete na webu </a:t>
            </a:r>
            <a:r>
              <a:rPr lang="en-US" sz="1200" u="sng" kern="1200" dirty="0">
                <a:solidFill>
                  <a:schemeClr val="tx1"/>
                </a:solidFill>
                <a:effectLst/>
                <a:latin typeface="+mn-lt"/>
                <a:ea typeface="+mn-ea"/>
                <a:cs typeface="+mn-cs"/>
                <a:hlinkClick r:id="rId3"/>
              </a:rPr>
              <a:t>https://education.minecraft.net</a:t>
            </a:r>
            <a:r>
              <a:rPr lang="cs-CZ" sz="1200" kern="1200" dirty="0">
                <a:solidFill>
                  <a:schemeClr val="tx1"/>
                </a:solidFill>
                <a:effectLst/>
                <a:latin typeface="+mn-lt"/>
              </a:rPr>
              <a:t>.</a:t>
            </a:r>
            <a:endParaRPr lang="cs-CZ"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1" kern="1200" dirty="0">
                <a:solidFill>
                  <a:schemeClr val="tx1"/>
                </a:solidFill>
                <a:effectLst/>
                <a:latin typeface="+mn-lt"/>
              </a:rPr>
              <a:t>Zkoumejte způsoby, jak přinést digitální schopnosti, od digitální gramotnosti po vzdělání v počítačových vědách, své komunitě</a:t>
            </a:r>
            <a:br>
              <a:rPr dirty="0"/>
            </a:br>
            <a:r>
              <a:rPr lang="cs-CZ" sz="1200" kern="1200" dirty="0">
                <a:solidFill>
                  <a:schemeClr val="tx1"/>
                </a:solidFill>
                <a:effectLst/>
                <a:latin typeface="+mn-lt"/>
              </a:rPr>
              <a:t>https://Microsoft.com/digitalskills  </a:t>
            </a:r>
          </a:p>
          <a:p>
            <a:endParaRPr lang="cs-CZ" b="0" u="none" dirty="0"/>
          </a:p>
          <a:p>
            <a:r>
              <a:rPr lang="cs-CZ"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cs-CZ" sz="1200" b="1" kern="1200" dirty="0">
                <a:solidFill>
                  <a:schemeClr val="tx1"/>
                </a:solidFill>
                <a:effectLst/>
                <a:latin typeface="+mn-lt"/>
              </a:rPr>
              <a:t>)</a:t>
            </a:r>
            <a:r>
              <a:rPr lang="cs-CZ" sz="1200" kern="1200" dirty="0">
                <a:solidFill>
                  <a:schemeClr val="tx1"/>
                </a:solidFill>
                <a:effectLst/>
                <a:latin typeface="+mn-lt"/>
              </a:rPr>
              <a:t> Vydejte se mimo hranice akce Hour of Code</a:t>
            </a:r>
            <a:r>
              <a:rPr lang="en-US" b="0" u="none" baseline="30000" dirty="0"/>
              <a:t>TM</a:t>
            </a:r>
            <a:r>
              <a:rPr lang="cs-CZ" sz="1200" kern="1200" dirty="0">
                <a:solidFill>
                  <a:schemeClr val="tx1"/>
                </a:solidFill>
                <a:effectLst/>
                <a:latin typeface="+mn-lt"/>
              </a:rPr>
              <a:t> pomocí nástrojů organizace Code.org pro vyučující. Chcete-li začít vyučovat počítačové vědy ve své třídě, nepotřebujete žádné zkušenosti. Organizace Code.org nabízí osnovy, plány lekcí, vysoce kvalitní profesionální výukové programy a hromady skvělých nástrojů pro všechny úrovně žáků – vše co potřebujete, vše zcela zdarma. Vydejte se na web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t>
            </a:r>
            <a:r>
              <a:rPr lang="cs-CZ" sz="1200" kern="1200" dirty="0">
                <a:solidFill>
                  <a:schemeClr val="tx1"/>
                </a:solidFill>
                <a:effectLst/>
                <a:latin typeface="+mn-lt"/>
              </a:rPr>
              <a:t>a vyberte úroveň svých žáků a začněte.</a:t>
            </a:r>
          </a:p>
          <a:p>
            <a:r>
              <a:rPr lang="cs-CZ" sz="1200" kern="1200" dirty="0">
                <a:solidFill>
                  <a:schemeClr val="tx1"/>
                </a:solidFill>
                <a:effectLst/>
                <a:latin typeface="+mn-lt"/>
              </a:rPr>
              <a:t> </a:t>
            </a:r>
          </a:p>
          <a:p>
            <a:r>
              <a:rPr lang="cs-CZ"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cs-CZ" sz="1200" b="1" kern="1200" dirty="0">
                <a:solidFill>
                  <a:schemeClr val="tx1"/>
                </a:solidFill>
                <a:effectLst/>
                <a:latin typeface="+mn-lt"/>
              </a:rPr>
              <a:t>) </a:t>
            </a:r>
            <a:r>
              <a:rPr lang="cs-CZ" sz="1200" kern="1200" dirty="0">
                <a:solidFill>
                  <a:schemeClr val="tx1"/>
                </a:solidFill>
                <a:effectLst/>
                <a:latin typeface="+mn-lt"/>
              </a:rPr>
              <a:t>Bavili jste se během akce Hour of Code</a:t>
            </a:r>
            <a:r>
              <a:rPr lang="en-US" b="0" u="none" baseline="30000" dirty="0"/>
              <a:t>TM</a:t>
            </a:r>
            <a:r>
              <a:rPr lang="cs-CZ" sz="1200" kern="1200" dirty="0">
                <a:solidFill>
                  <a:schemeClr val="tx1"/>
                </a:solidFill>
                <a:effectLst/>
                <a:latin typeface="+mn-lt"/>
              </a:rPr>
              <a:t>? Svět počítačových věd obsahuje mnohé další ke zkoumání. Aplikace Code Studio obsahuje hádanky, hry a kurzy pro všechny věkové kategorie. Naučte se vytvářet vlastní hry a aplikace a pak je sdílejte s kamarády. Vydejte se na web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t>
            </a:r>
            <a:r>
              <a:rPr lang="cs-CZ" sz="1200" kern="1200" dirty="0">
                <a:solidFill>
                  <a:schemeClr val="tx1"/>
                </a:solidFill>
                <a:effectLst/>
                <a:latin typeface="+mn-lt"/>
              </a:rPr>
              <a:t>a začněte ještě dnes!</a:t>
            </a:r>
          </a:p>
          <a:p>
            <a:endParaRPr lang="cs-CZ" b="1" dirty="0"/>
          </a:p>
          <a:p>
            <a:endParaRPr lang="cs-CZ"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cs-CZ"/>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 </a:t>
            </a:r>
          </a:p>
          <a:p>
            <a:endParaRPr lang="cs-CZ" b="1" u="sng" dirty="0"/>
          </a:p>
          <a:p>
            <a:endParaRPr lang="cs-CZ" b="1" u="sng" dirty="0"/>
          </a:p>
          <a:p>
            <a:r>
              <a:rPr lang="cs-CZ" b="1" u="sng" dirty="0"/>
              <a:t>CÍL SNÍMKU:</a:t>
            </a:r>
            <a:r>
              <a:rPr lang="cs-CZ" dirty="0"/>
              <a:t> </a:t>
            </a:r>
          </a:p>
          <a:p>
            <a:endParaRPr lang="cs-CZ" b="0" u="none" baseline="0" dirty="0"/>
          </a:p>
          <a:p>
            <a:r>
              <a:rPr lang="cs-CZ" b="0" u="none" baseline="0" dirty="0"/>
              <a:t>Uzavřít akci</a:t>
            </a:r>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r>
              <a:rPr lang="cs-CZ" sz="1200" kern="1200" dirty="0">
                <a:solidFill>
                  <a:schemeClr val="tx1"/>
                </a:solidFill>
                <a:effectLst/>
                <a:latin typeface="+mn-lt"/>
              </a:rPr>
              <a:t>Pokud je třeba tento obrázek vyměnit, nezapomeňte zkontrolovat, zda odpovídá následujícím kritériím: </a:t>
            </a:r>
            <a:endParaRPr lang="cs-CZ" dirty="0"/>
          </a:p>
          <a:p>
            <a:pPr marL="628650" lvl="1" indent="-171450">
              <a:buFont typeface="Arial"/>
              <a:buChar char="•"/>
            </a:pPr>
            <a:r>
              <a:rPr lang="cs-CZ" sz="1200" kern="1200" dirty="0">
                <a:solidFill>
                  <a:schemeClr val="tx1"/>
                </a:solidFill>
                <a:effectLst/>
                <a:latin typeface="+mn-lt"/>
              </a:rPr>
              <a:t>Obsahuje dívky a chlapce. </a:t>
            </a:r>
          </a:p>
          <a:p>
            <a:pPr marL="628650" lvl="1" indent="-171450">
              <a:buFont typeface="Arial"/>
              <a:buChar char="•"/>
            </a:pPr>
            <a:r>
              <a:rPr lang="cs-CZ" sz="1200" kern="1200" dirty="0">
                <a:solidFill>
                  <a:schemeClr val="tx1"/>
                </a:solidFill>
                <a:effectLst/>
                <a:latin typeface="+mn-lt"/>
              </a:rPr>
              <a:t>Ukazuje účastníky, jak se baví. </a:t>
            </a:r>
            <a:endParaRPr lang="cs-CZ" dirty="0">
              <a:effectLst/>
            </a:endParaRPr>
          </a:p>
          <a:p>
            <a:pPr marL="628650" lvl="1" indent="-171450">
              <a:buFont typeface="Arial"/>
              <a:buChar char="•"/>
            </a:pPr>
            <a:r>
              <a:rPr lang="cs-CZ" sz="1200" kern="1200" dirty="0">
                <a:solidFill>
                  <a:schemeClr val="tx1"/>
                </a:solidFill>
                <a:effectLst/>
                <a:latin typeface="+mn-lt"/>
              </a:rPr>
              <a:t>Obsahuje skupinu osob, ne pouze jednotlivce. </a:t>
            </a:r>
            <a:endParaRPr lang="cs-CZ"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cs-CZ"/>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Copyright 2017: </a:t>
            </a:r>
          </a:p>
          <a:p>
            <a:r>
              <a:rPr lang="cs-CZ" sz="1200" kern="1200" dirty="0">
                <a:solidFill>
                  <a:schemeClr val="tx1"/>
                </a:solidFill>
                <a:effectLst/>
                <a:latin typeface="+mn-lt"/>
              </a:rPr>
              <a:t>Tato prezentace je licencovaná, neprodává se. Nesmíte kopírovat, přizpůsobovat, upravovat, připravovat odvozené práce, distribuovat, veřejně zobrazovat, prodávat nebo využívat tento obsah pro komerční účely bez výslovného předchozího písemného souhlasu společnosti Microsoft Corporation. </a:t>
            </a:r>
          </a:p>
          <a:p>
            <a:r>
              <a:rPr lang="cs-CZ" sz="1200" kern="1200" dirty="0">
                <a:solidFill>
                  <a:schemeClr val="tx1"/>
                </a:solidFill>
                <a:effectLst/>
                <a:latin typeface="+mn-lt"/>
              </a:rPr>
              <a:t> </a:t>
            </a:r>
          </a:p>
          <a:p>
            <a:r>
              <a:rPr lang="cs-CZ" sz="1200" kern="1200" dirty="0">
                <a:solidFill>
                  <a:schemeClr val="tx1"/>
                </a:solidFill>
                <a:effectLst/>
                <a:latin typeface="+mn-lt"/>
              </a:rPr>
              <a:t>Tato prezentace je vám poskytnuta „tak jak je“. Společnost Microsoft neposkytuje žádné záruky, vyjádřené nebo předpokládané. Informace a názory vyjádřené v této prezentaci, zahrnují adresy URL a další odkazy na webové stránky v síti Internet a mohou se bez upozornění změnit. </a:t>
            </a:r>
          </a:p>
          <a:p>
            <a:r>
              <a:rPr lang="cs-CZ" sz="1200" kern="1200" dirty="0">
                <a:solidFill>
                  <a:schemeClr val="tx1"/>
                </a:solidFill>
                <a:effectLst/>
                <a:latin typeface="+mn-lt"/>
              </a:rPr>
              <a:t> </a:t>
            </a:r>
          </a:p>
          <a:p>
            <a:r>
              <a:rPr lang="cs-CZ" sz="1200" kern="1200" dirty="0">
                <a:solidFill>
                  <a:schemeClr val="tx1"/>
                </a:solidFill>
                <a:effectLst/>
                <a:latin typeface="+mn-lt"/>
              </a:rPr>
              <a:t>Některé zde uvedené příklady jsou určeny pouze jako ilustrace a jsou fiktivní. Nebylo zamýšleno žádné skutečné propojení nebo přidružení, ani by nemělo být vyvozováno. </a:t>
            </a:r>
          </a:p>
          <a:p>
            <a:r>
              <a:rPr lang="cs-CZ" sz="1200" kern="1200" dirty="0">
                <a:solidFill>
                  <a:schemeClr val="tx1"/>
                </a:solidFill>
                <a:effectLst/>
                <a:latin typeface="+mn-lt"/>
              </a:rPr>
              <a:t> </a:t>
            </a:r>
          </a:p>
          <a:p>
            <a:r>
              <a:rPr lang="cs-CZ" sz="1200" kern="1200" dirty="0">
                <a:solidFill>
                  <a:schemeClr val="tx1"/>
                </a:solidFill>
                <a:effectLst/>
                <a:latin typeface="+mn-lt"/>
              </a:rPr>
              <a:t>Tuto prezentaci můžete používat k osobnímu použití a ve třídách a se studenty jako součást akce organizace code.org a dalších akcí programování. Tato prezentace vám neposkytuje žádná zákonná práva na duševní vlastnictví v libovolném z produktů společnosti Microsoft. </a:t>
            </a:r>
          </a:p>
          <a:p>
            <a:r>
              <a:rPr lang="cs-CZ" sz="1200" kern="1200" dirty="0">
                <a:solidFill>
                  <a:schemeClr val="tx1"/>
                </a:solidFill>
                <a:effectLst/>
                <a:latin typeface="+mn-lt"/>
              </a:rPr>
              <a:t> </a:t>
            </a:r>
          </a:p>
          <a:p>
            <a:r>
              <a:rPr lang="cs-CZ" sz="1200" kern="1200" dirty="0">
                <a:solidFill>
                  <a:schemeClr val="tx1"/>
                </a:solidFill>
                <a:effectLst/>
                <a:latin typeface="+mn-lt"/>
              </a:rPr>
              <a:t>Microsoft a ochranné známky uvedené na webu </a:t>
            </a:r>
            <a:r>
              <a:rPr lang="en-US" sz="1200" kern="1200" dirty="0">
                <a:solidFill>
                  <a:schemeClr val="tx1"/>
                </a:solidFill>
                <a:effectLst/>
                <a:latin typeface="+mn-lt"/>
                <a:ea typeface="+mn-ea"/>
                <a:cs typeface="+mn-cs"/>
                <a:hlinkClick r:id="rId3"/>
              </a:rPr>
              <a:t>http://www.microsoft.com/en-us/legal/intellectualproperty/trademarks/en-us.aspx </a:t>
            </a:r>
            <a:r>
              <a:rPr lang="cs-CZ" sz="1200" kern="1200" dirty="0">
                <a:solidFill>
                  <a:schemeClr val="tx1"/>
                </a:solidFill>
                <a:effectLst/>
                <a:latin typeface="+mn-lt"/>
              </a:rPr>
              <a:t>jsou ochranné známky skupiny společností Microsoft. Všechny další známky jsou majetkem příslušných vlastníků.</a:t>
            </a:r>
          </a:p>
          <a:p>
            <a:endParaRPr lang="cs-CZ"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mn-lt"/>
              </a:rPr>
              <a:t>© Code.org, 201</a:t>
            </a:r>
            <a:r>
              <a:rPr kumimoji="0" lang="en-US" sz="1200" b="0" i="0" u="none" strike="noStrike" kern="1200" cap="none" spc="0" normalizeH="0" baseline="0" noProof="0" dirty="0">
                <a:ln>
                  <a:noFill/>
                </a:ln>
                <a:solidFill>
                  <a:prstClr val="black"/>
                </a:solidFill>
                <a:effectLst/>
                <a:uLnTx/>
                <a:uFillTx/>
                <a:latin typeface="+mn-lt"/>
              </a:rPr>
              <a:t>7</a:t>
            </a:r>
            <a:r>
              <a:rPr kumimoji="0" lang="cs-CZ" sz="1200" b="0" i="0" u="none" strike="noStrike" kern="1200" cap="none" spc="0" normalizeH="0" baseline="0" noProof="0" dirty="0">
                <a:ln>
                  <a:noFill/>
                </a:ln>
                <a:solidFill>
                  <a:prstClr val="black"/>
                </a:solidFill>
                <a:effectLst/>
                <a:uLnTx/>
                <a:uFillTx/>
                <a:latin typeface="+mn-lt"/>
              </a:rPr>
              <a:t>. Code.org®, logo CODE a Hour of Code® jsou ochranné známky organizace Code.org</a:t>
            </a:r>
            <a:endParaRPr kumimoji="0" lang="cs-CZ"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mn-lt"/>
              </a:rPr>
              <a:t>Mojang © 201</a:t>
            </a:r>
            <a:r>
              <a:rPr kumimoji="0" lang="en-US" sz="1200" b="0" i="0" u="none" strike="noStrike" kern="1200" cap="none" spc="0" normalizeH="0" baseline="0" noProof="0" dirty="0">
                <a:ln>
                  <a:noFill/>
                </a:ln>
                <a:solidFill>
                  <a:prstClr val="black"/>
                </a:solidFill>
                <a:effectLst/>
                <a:uLnTx/>
                <a:uFillTx/>
                <a:latin typeface="+mn-lt"/>
              </a:rPr>
              <a:t>7</a:t>
            </a:r>
            <a:r>
              <a:rPr kumimoji="0" lang="cs-CZ" sz="1200" b="0" i="0" u="none" strike="noStrike" kern="1200" cap="none" spc="0" normalizeH="0" baseline="0" noProof="0" dirty="0">
                <a:ln>
                  <a:noFill/>
                </a:ln>
                <a:solidFill>
                  <a:prstClr val="black"/>
                </a:solidFill>
                <a:effectLst/>
                <a:uLnTx/>
                <a:uFillTx/>
                <a:latin typeface="+mn-lt"/>
              </a:rPr>
              <a:t>. „Minecraft“ je ochranná známka společnosti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mn-lt"/>
              </a:rPr>
              <a:t>© 201</a:t>
            </a:r>
            <a:r>
              <a:rPr kumimoji="0" lang="en-US" sz="1200" b="0" i="0" u="none" strike="noStrike" kern="1200" cap="none" spc="0" normalizeH="0" baseline="0" noProof="0" dirty="0">
                <a:ln>
                  <a:noFill/>
                </a:ln>
                <a:solidFill>
                  <a:prstClr val="black"/>
                </a:solidFill>
                <a:effectLst/>
                <a:uLnTx/>
                <a:uFillTx/>
                <a:latin typeface="+mn-lt"/>
              </a:rPr>
              <a:t>7</a:t>
            </a:r>
            <a:r>
              <a:rPr kumimoji="0" lang="cs-CZ" sz="1200" b="0" i="0" u="none" strike="noStrike" kern="1200" cap="none" spc="0" normalizeH="0" baseline="0" noProof="0" dirty="0">
                <a:ln>
                  <a:noFill/>
                </a:ln>
                <a:solidFill>
                  <a:prstClr val="black"/>
                </a:solidFill>
                <a:effectLst/>
                <a:uLnTx/>
                <a:uFillTx/>
                <a:latin typeface="+mn-lt"/>
              </a:rPr>
              <a:t> Microsoft Corporation. Všechna práva vyhrazena.</a:t>
            </a:r>
          </a:p>
          <a:p>
            <a:endParaRPr lang="cs-CZ"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b="0" u="none" dirty="0"/>
              <a:t>„Co vás napadne, když uslyšíte slovo „programování? Přemýšlejte několik minut o „programování“ a co pro vás znamená.“</a:t>
            </a:r>
          </a:p>
          <a:p>
            <a:endParaRPr lang="cs-CZ" b="0" u="none" baseline="0" dirty="0"/>
          </a:p>
          <a:p>
            <a:r>
              <a:rPr lang="cs-CZ" b="0" u="none" baseline="0" dirty="0"/>
              <a:t>[výzva k diskuzi]</a:t>
            </a:r>
          </a:p>
          <a:p>
            <a:endParaRPr lang="cs-CZ"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b="0" u="none" dirty="0"/>
              <a:t>„Teď se pojďme podívat na krátké video, které vám ukáže, jak oblíbené se programování stalo a kolik úžasných mladých lidí, jako jste vy, si ho vyzkoušelo.“</a:t>
            </a:r>
          </a:p>
          <a:p>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CÍL SNÍMKU:</a:t>
            </a:r>
            <a:r>
              <a:rPr lang="cs-CZ"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cs-CZ" b="0" u="none" baseline="0" dirty="0"/>
          </a:p>
          <a:p>
            <a:pPr>
              <a:defRPr/>
            </a:pPr>
            <a:r>
              <a:rPr lang="cs-CZ" dirty="0"/>
              <a:t>Cíl: </a:t>
            </a:r>
            <a:r>
              <a:rPr lang="cs-CZ" b="0" u="none" baseline="0" dirty="0"/>
              <a:t>vyvolat diskuzi a zhodnotit, jaká očekávaní mají mladí lidé od programování. Víme, že existuje několik obecně chybných názorů na programování a počítačové vědy: Že je pouze pro ty dobré v matematice, „geeky“ nebo že je většinou pro chlapce.</a:t>
            </a:r>
            <a:r>
              <a:rPr lang="cs-CZ" dirty="0"/>
              <a:t> </a:t>
            </a:r>
            <a:r>
              <a:rPr lang="cs-CZ" kern="1200" dirty="0">
                <a:effectLst/>
                <a:latin typeface="+mn-lt"/>
              </a:rPr>
              <a:t>Na dalších snímcích opravíme chybná vnímání týkající se programování a změníme náhled účastníků, než přejdeme k výukové lekci.</a:t>
            </a:r>
            <a:r>
              <a:rPr lang="cs-CZ" dirty="0"/>
              <a:t> </a:t>
            </a:r>
            <a:endParaRPr lang="cs-CZ" b="1" u="sng" dirty="0"/>
          </a:p>
          <a:p>
            <a:endParaRPr lang="cs-CZ" b="1" dirty="0"/>
          </a:p>
          <a:p>
            <a:r>
              <a:rPr lang="cs-CZ" b="1" u="sng" dirty="0"/>
              <a:t>POZNÁMKY PRO POMOCNÍKY:</a:t>
            </a:r>
          </a:p>
          <a:p>
            <a:r>
              <a:rPr lang="cs-CZ" b="0" u="none" dirty="0"/>
              <a:t>Dávejte pozor, abyste neposílili pověry jejich opakováním. Zeptejte se skupiny, co si myslí. Možná budete překvapeni.</a:t>
            </a:r>
          </a:p>
          <a:p>
            <a:endParaRPr lang="cs-CZ"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b="0" u="none" dirty="0"/>
              <a:t>„Nejprve se podíváme na krátké video, které vám ukáže, jak oblíbené se programování stalo v uplynulých několika letech a kolik mladých lidí, jako jste vy, si ho vyzkoušelo.“</a:t>
            </a:r>
          </a:p>
          <a:p>
            <a:endParaRPr lang="cs-CZ"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cs-CZ"/>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CÍL SNÍMKU:</a:t>
            </a:r>
          </a:p>
          <a:p>
            <a:endParaRPr lang="cs-CZ" b="1" u="sng" baseline="0" dirty="0"/>
          </a:p>
          <a:p>
            <a:r>
              <a:rPr lang="cs-CZ" b="0" u="none" baseline="0" dirty="0"/>
              <a:t>Nadchnout malé děti ohledně výukové lekce Hour of Code</a:t>
            </a:r>
            <a:r>
              <a:rPr lang="en-US" b="0" u="none" baseline="30000" dirty="0"/>
              <a:t>TM</a:t>
            </a:r>
            <a:r>
              <a:rPr lang="cs-CZ" b="0" u="none" baseline="0" dirty="0"/>
              <a:t>.</a:t>
            </a:r>
            <a:endParaRPr lang="cs-CZ" b="1" u="sng" dirty="0"/>
          </a:p>
          <a:p>
            <a:endParaRPr lang="cs-CZ" b="1" u="sng" dirty="0"/>
          </a:p>
          <a:p>
            <a:r>
              <a:rPr lang="cs-CZ" b="1" u="sng" dirty="0"/>
              <a:t>POKYNY TÝKAJÍCÍ SE OBRÁZKŮ PRO TENTO SNÍMEK:</a:t>
            </a:r>
            <a:endParaRPr lang="cs-CZ" sz="1200" u="sng"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r>
              <a:rPr lang="cs-CZ" dirty="0"/>
              <a:t>Video by se mělo přehrát automaticky. </a:t>
            </a:r>
          </a:p>
          <a:p>
            <a:endParaRPr lang="cs-CZ" dirty="0"/>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Pokud chcete změnit jazyk nebo titulky, můžete tak udělat na odkazu níže kliknutím na ozubené kolečko „nastavení“ v pravém spodním rohu videa. Pokud tak učiníte, možná budete muset znovu vložit odkaz: https://www.youtube.com/watch?t=1&amp;v=2DxWIxec6yo</a:t>
            </a:r>
            <a:endParaRPr lang="cs-CZ" dirty="0"/>
          </a:p>
          <a:p>
            <a:endParaRPr lang="cs-CZ"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Další videa lze vyhledat na webu code.org a nahradit, pokud hledáte odlišnou zprávu pro své publikum.</a:t>
            </a:r>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cs-CZ"/>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„Pojďme si promluvit o tom, co programování </a:t>
            </a:r>
            <a:r>
              <a:rPr lang="cs-CZ" b="0" i="1" u="none" baseline="0" dirty="0"/>
              <a:t>není</a:t>
            </a:r>
            <a:r>
              <a:rPr lang="cs-CZ" b="0" u="none" dirty="0"/>
              <a:t>. Programování není něco, co musíte dělat sami a není to tak těžké, jak byste si mohli myslet.“</a:t>
            </a:r>
            <a:endParaRPr lang="cs-CZ" b="1" u="sng" dirty="0"/>
          </a:p>
          <a:p>
            <a:endParaRPr lang="cs-CZ" b="1" u="sng" dirty="0"/>
          </a:p>
          <a:p>
            <a:r>
              <a:rPr lang="cs-CZ" b="1" u="sng" dirty="0"/>
              <a:t>CÍL SNÍMKU: </a:t>
            </a:r>
          </a:p>
          <a:p>
            <a:endParaRPr lang="cs-CZ" sz="1200" kern="1200" dirty="0">
              <a:solidFill>
                <a:schemeClr val="tx1"/>
              </a:solidFill>
              <a:effectLst/>
              <a:latin typeface="+mn-lt"/>
              <a:ea typeface="+mn-ea"/>
              <a:cs typeface="+mn-cs"/>
            </a:endParaRPr>
          </a:p>
          <a:p>
            <a:r>
              <a:rPr lang="cs-CZ" sz="1200" kern="1200" dirty="0">
                <a:solidFill>
                  <a:schemeClr val="tx1"/>
                </a:solidFill>
                <a:effectLst/>
                <a:latin typeface="+mn-lt"/>
              </a:rPr>
              <a:t>Snímky 5–8 jsou určeny k rozebrání očekávání a povědomí mladých lidí ve věku 11–14 let o tom, jak vypadají programátoři a co to ve skutečnosti programování je. Opravdu chceme těmto mladým lidem pomoci zlomit stereotypy a dát jim vědět, že programování není: </a:t>
            </a:r>
            <a:endParaRPr lang="cs-CZ" dirty="0"/>
          </a:p>
          <a:p>
            <a:pPr marL="628650" lvl="1" indent="-171450">
              <a:buFont typeface="Arial"/>
              <a:buChar char="•"/>
            </a:pPr>
            <a:r>
              <a:rPr lang="cs-CZ" sz="1200" kern="1200" dirty="0">
                <a:solidFill>
                  <a:schemeClr val="tx1"/>
                </a:solidFill>
                <a:effectLst/>
                <a:latin typeface="+mn-lt"/>
              </a:rPr>
              <a:t>Samotářská činnost, </a:t>
            </a:r>
            <a:endParaRPr lang="cs-CZ" dirty="0">
              <a:effectLst/>
            </a:endParaRPr>
          </a:p>
          <a:p>
            <a:pPr marL="628650" lvl="1" indent="-171450">
              <a:buFont typeface="Arial"/>
              <a:buChar char="•"/>
            </a:pPr>
            <a:r>
              <a:rPr lang="cs-CZ" sz="1200" kern="1200" dirty="0">
                <a:solidFill>
                  <a:schemeClr val="tx1"/>
                </a:solidFill>
                <a:effectLst/>
                <a:latin typeface="+mn-lt"/>
              </a:rPr>
              <a:t>Mužská činnost, </a:t>
            </a:r>
            <a:endParaRPr lang="cs-CZ" dirty="0">
              <a:effectLst/>
            </a:endParaRPr>
          </a:p>
          <a:p>
            <a:pPr marL="628650" lvl="1" indent="-171450">
              <a:buFont typeface="Arial"/>
              <a:buChar char="•"/>
            </a:pPr>
            <a:r>
              <a:rPr lang="cs-CZ" sz="1200" kern="1200" dirty="0">
                <a:solidFill>
                  <a:schemeClr val="tx1"/>
                </a:solidFill>
                <a:effectLst/>
                <a:latin typeface="+mn-lt"/>
              </a:rPr>
              <a:t>Pouze pro „geeky“,</a:t>
            </a:r>
            <a:endParaRPr lang="cs-CZ" dirty="0">
              <a:effectLst/>
            </a:endParaRPr>
          </a:p>
          <a:p>
            <a:pPr marL="628650" lvl="1" indent="-171450">
              <a:buFont typeface="Arial"/>
              <a:buChar char="•"/>
            </a:pPr>
            <a:r>
              <a:rPr lang="cs-CZ" sz="1200" kern="1200" dirty="0">
                <a:solidFill>
                  <a:schemeClr val="tx1"/>
                </a:solidFill>
                <a:effectLst/>
                <a:latin typeface="+mn-lt"/>
              </a:rPr>
              <a:t>Pouze pro osoby, které jsou dobré v matematice, </a:t>
            </a:r>
            <a:endParaRPr lang="cs-CZ" dirty="0">
              <a:effectLst/>
            </a:endParaRPr>
          </a:p>
          <a:p>
            <a:pPr marL="628650" lvl="1" indent="-171450">
              <a:buFont typeface="Arial"/>
              <a:buChar char="•"/>
            </a:pPr>
            <a:r>
              <a:rPr lang="cs-CZ" sz="1200" kern="1200" dirty="0">
                <a:solidFill>
                  <a:schemeClr val="tx1"/>
                </a:solidFill>
                <a:effectLst/>
                <a:latin typeface="+mn-lt"/>
              </a:rPr>
              <a:t>Pouze pro osoby, které chtějí vyvíjet počítačové programy. </a:t>
            </a:r>
          </a:p>
          <a:p>
            <a:endParaRPr lang="cs-CZ"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cs-CZ"/>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a:defRPr/>
            </a:pPr>
            <a:r>
              <a:rPr lang="cs-CZ" b="0" u="none" dirty="0"/>
              <a:t>„Programování také neznamená</a:t>
            </a:r>
            <a:r>
              <a:rPr lang="cs-CZ" dirty="0"/>
              <a:t> </a:t>
            </a:r>
            <a:r>
              <a:rPr lang="cs-CZ" b="0" u="none" dirty="0"/>
              <a:t>sedět sám hodiny </a:t>
            </a:r>
            <a:r>
              <a:rPr lang="cs-CZ" dirty="0"/>
              <a:t>u stolu</a:t>
            </a:r>
            <a:r>
              <a:rPr lang="cs-CZ" b="0" u="none" dirty="0"/>
              <a:t>. Různorodé týmy programování vytváří lepší řešení a lepší softwarové produkty.</a:t>
            </a:r>
            <a:r>
              <a:rPr lang="cs-CZ" dirty="0"/>
              <a:t> </a:t>
            </a:r>
            <a:endParaRPr lang="cs-CZ" b="1" u="sng" dirty="0"/>
          </a:p>
          <a:p>
            <a:endParaRPr lang="cs-CZ" b="1" u="sng" dirty="0"/>
          </a:p>
          <a:p>
            <a:r>
              <a:rPr lang="cs-CZ" b="1" u="sng" dirty="0"/>
              <a:t>CÍL SNÍMKU: </a:t>
            </a:r>
          </a:p>
          <a:p>
            <a:endParaRPr lang="cs-CZ" b="1" u="sng" dirty="0"/>
          </a:p>
          <a:p>
            <a:r>
              <a:rPr lang="cs-CZ" dirty="0"/>
              <a:t>Programování není pro všechny. Různorodé týmy programování vytváří lepší softwarové produkty.</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cs-CZ"/>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b="0" u="none" dirty="0"/>
              <a:t>„Co možná o programování nevíte je, že je </a:t>
            </a:r>
            <a:r>
              <a:rPr lang="cs-CZ" b="0" i="1" u="none" baseline="0" dirty="0"/>
              <a:t>ve skutečnosti </a:t>
            </a:r>
            <a:r>
              <a:rPr lang="cs-CZ" b="0" i="0" u="none" baseline="0" dirty="0"/>
              <a:t>opravdu užitečné na pracovišti…“</a:t>
            </a:r>
            <a:endParaRPr lang="cs-CZ" b="1" u="sng" dirty="0"/>
          </a:p>
          <a:p>
            <a:endParaRPr lang="cs-CZ" b="1" u="sng" dirty="0"/>
          </a:p>
          <a:p>
            <a:r>
              <a:rPr lang="cs-CZ" b="1" u="sng" dirty="0"/>
              <a:t>CÍL SNÍMKU:</a:t>
            </a:r>
            <a:endParaRPr lang="cs-CZ" b="0" u="none" dirty="0"/>
          </a:p>
          <a:p>
            <a:endParaRPr lang="cs-CZ"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Rozesmát publikum, tento snímek je vtip a pouze pro zábavu.</a:t>
            </a:r>
            <a:r>
              <a:rPr lang="cs-CZ" dirty="0"/>
              <a:t> </a:t>
            </a:r>
            <a:endParaRPr lang="cs-CZ" b="1" u="sng" dirty="0"/>
          </a:p>
          <a:p>
            <a:endParaRPr lang="cs-CZ" b="1" dirty="0"/>
          </a:p>
          <a:p>
            <a:r>
              <a:rPr lang="cs-CZ" b="1" u="sng" dirty="0"/>
              <a:t>POKYNY TÝKAJÍCÍ SE OBRÁZKŮ PRO TENTO SNÍMEK:</a:t>
            </a:r>
          </a:p>
          <a:p>
            <a:endParaRPr lang="cs-CZ" sz="1200" b="1" u="sng" kern="1200" baseline="0" dirty="0">
              <a:solidFill>
                <a:schemeClr val="tx1"/>
              </a:solidFill>
              <a:effectLst/>
              <a:latin typeface="+mn-lt"/>
              <a:ea typeface="+mn-ea"/>
              <a:cs typeface="+mn-cs"/>
            </a:endParaRPr>
          </a:p>
          <a:p>
            <a:r>
              <a:rPr lang="cs-CZ" sz="1200" b="0" u="none" kern="1200" baseline="0" dirty="0">
                <a:solidFill>
                  <a:schemeClr val="tx1"/>
                </a:solidFill>
                <a:effectLst/>
                <a:latin typeface="+mn-lt"/>
              </a:rPr>
              <a:t>Obrázek pro tento snímek musí být vtipný snímek nebo .gif, který udrží zájem publika. </a:t>
            </a:r>
            <a:endParaRPr lang="cs-CZ" sz="1200" b="0" u="none" kern="1200" dirty="0">
              <a:solidFill>
                <a:schemeClr val="tx1"/>
              </a:solidFill>
              <a:effectLst/>
              <a:latin typeface="+mn-lt"/>
              <a:ea typeface="+mn-ea"/>
              <a:cs typeface="+mn-cs"/>
            </a:endParaRPr>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cs-CZ"/>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b="0" u="none" dirty="0"/>
              <a:t>„Děláme si srandu.“</a:t>
            </a:r>
          </a:p>
          <a:p>
            <a:endParaRPr lang="cs-CZ" b="1" u="sng" dirty="0"/>
          </a:p>
          <a:p>
            <a:r>
              <a:rPr lang="cs-CZ" b="1" u="sng" dirty="0"/>
              <a:t>CÍL SNÍMKU:</a:t>
            </a:r>
          </a:p>
          <a:p>
            <a:endParaRPr lang="cs-CZ" b="1" u="sng" dirty="0"/>
          </a:p>
          <a:p>
            <a:r>
              <a:rPr lang="cs-CZ" b="0" u="none" dirty="0"/>
              <a:t>Odhalit, že předchozí snímek byl vtip.</a:t>
            </a:r>
          </a:p>
          <a:p>
            <a:endParaRPr lang="cs-CZ"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cs-CZ"/>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„Teď si pojďme promluvit o tom, co programování znamená </a:t>
            </a:r>
            <a:r>
              <a:rPr lang="cs-CZ" b="0" i="1" u="none" dirty="0"/>
              <a:t>ve skutečnosti</a:t>
            </a:r>
            <a:r>
              <a:rPr lang="cs-CZ" b="0" u="none" dirty="0"/>
              <a:t>. Možná to nevíte, ale jedná se o činnost vyžadující spolupráci a je určena pro chlapce </a:t>
            </a:r>
            <a:r>
              <a:rPr lang="cs-CZ" b="0" i="1" u="none" baseline="0" dirty="0"/>
              <a:t>a</a:t>
            </a:r>
            <a:r>
              <a:rPr lang="cs-CZ" b="0" u="none" dirty="0"/>
              <a:t> dívky.“</a:t>
            </a:r>
          </a:p>
          <a:p>
            <a:endParaRPr lang="cs-CZ" b="1" u="sng" dirty="0"/>
          </a:p>
          <a:p>
            <a:r>
              <a:rPr lang="cs-CZ" b="1" u="sng" dirty="0"/>
              <a:t>CÍL SNÍMKU:</a:t>
            </a:r>
          </a:p>
          <a:p>
            <a:endParaRPr lang="cs-CZ" b="1" u="sng" dirty="0"/>
          </a:p>
          <a:p>
            <a:r>
              <a:rPr lang="cs-CZ" sz="1200" kern="1200" dirty="0">
                <a:solidFill>
                  <a:schemeClr val="tx1"/>
                </a:solidFill>
                <a:effectLst/>
                <a:latin typeface="+mn-lt"/>
              </a:rPr>
              <a:t>Na snímcích 9–12 vizuálně</a:t>
            </a:r>
            <a:r>
              <a:rPr lang="cs-CZ" dirty="0"/>
              <a:t> </a:t>
            </a:r>
            <a:r>
              <a:rPr lang="cs-CZ" sz="1200" kern="1200" dirty="0">
                <a:solidFill>
                  <a:schemeClr val="tx1"/>
                </a:solidFill>
                <a:effectLst/>
                <a:latin typeface="+mn-lt"/>
              </a:rPr>
              <a:t>ukazujeme mladým lidem zábavu, kterou si mohou užít s programováním. Opravdu chceme zdůraznit, že programování</a:t>
            </a:r>
            <a:r>
              <a:rPr lang="cs-CZ" sz="1200" b="1" kern="1200" dirty="0">
                <a:solidFill>
                  <a:schemeClr val="tx1"/>
                </a:solidFill>
                <a:effectLst/>
                <a:latin typeface="+mn-lt"/>
              </a:rPr>
              <a:t> je</a:t>
            </a:r>
            <a:r>
              <a:rPr lang="cs-CZ" sz="1200" kern="1200" dirty="0">
                <a:solidFill>
                  <a:schemeClr val="tx1"/>
                </a:solidFill>
                <a:effectLst/>
                <a:latin typeface="+mn-lt"/>
              </a:rPr>
              <a:t>: </a:t>
            </a:r>
            <a:endParaRPr lang="cs-CZ" dirty="0">
              <a:effectLst/>
            </a:endParaRPr>
          </a:p>
          <a:p>
            <a:pPr marL="628650" lvl="1" indent="-171450">
              <a:buFont typeface="Arial"/>
              <a:buChar char="•"/>
            </a:pPr>
            <a:r>
              <a:rPr lang="cs-CZ" sz="1200" kern="1200" dirty="0">
                <a:solidFill>
                  <a:schemeClr val="tx1"/>
                </a:solidFill>
                <a:effectLst/>
                <a:latin typeface="+mn-lt"/>
              </a:rPr>
              <a:t>Určeno ke spolupráci </a:t>
            </a:r>
            <a:endParaRPr lang="cs-CZ" dirty="0">
              <a:effectLst/>
            </a:endParaRPr>
          </a:p>
          <a:p>
            <a:pPr marL="628650" lvl="1" indent="-171450">
              <a:buFont typeface="Arial"/>
              <a:buChar char="•"/>
            </a:pPr>
            <a:r>
              <a:rPr lang="cs-CZ" sz="1200" kern="1200" dirty="0">
                <a:solidFill>
                  <a:schemeClr val="tx1"/>
                </a:solidFill>
                <a:effectLst/>
                <a:latin typeface="+mn-lt"/>
              </a:rPr>
              <a:t>Pro libovolné pohlaví</a:t>
            </a:r>
            <a:endParaRPr lang="cs-CZ" dirty="0">
              <a:effectLst/>
            </a:endParaRPr>
          </a:p>
          <a:p>
            <a:pPr marL="628650" lvl="1" indent="-171450">
              <a:buFont typeface="Arial"/>
              <a:buChar char="•"/>
            </a:pPr>
            <a:r>
              <a:rPr lang="cs-CZ" sz="1200" kern="1200" dirty="0">
                <a:solidFill>
                  <a:schemeClr val="tx1"/>
                </a:solidFill>
                <a:effectLst/>
                <a:latin typeface="+mn-lt"/>
              </a:rPr>
              <a:t>Pro introverty i extroverty </a:t>
            </a:r>
            <a:endParaRPr lang="cs-CZ" dirty="0">
              <a:effectLst/>
            </a:endParaRPr>
          </a:p>
          <a:p>
            <a:pPr marL="628650" lvl="1" indent="-171450">
              <a:buFont typeface="Arial"/>
              <a:buChar char="•"/>
            </a:pPr>
            <a:r>
              <a:rPr lang="cs-CZ" sz="1200" kern="1200" dirty="0">
                <a:solidFill>
                  <a:schemeClr val="tx1"/>
                </a:solidFill>
                <a:effectLst/>
                <a:latin typeface="+mn-lt"/>
              </a:rPr>
              <a:t>Zabývá se řešením problémů. Programování ve skutečnosti obsahuje velmi málo matematiky. </a:t>
            </a:r>
            <a:endParaRPr lang="cs-CZ" dirty="0">
              <a:effectLst/>
            </a:endParaRPr>
          </a:p>
          <a:p>
            <a:pPr marL="628650" lvl="1" indent="-171450">
              <a:buFont typeface="Arial"/>
              <a:buChar char="•"/>
            </a:pPr>
            <a:r>
              <a:rPr lang="cs-CZ" sz="1200" kern="1200" dirty="0">
                <a:solidFill>
                  <a:schemeClr val="tx1"/>
                </a:solidFill>
                <a:effectLst/>
                <a:latin typeface="+mn-lt"/>
              </a:rPr>
              <a:t>Je určeno pro osoby, které chtějí využívat počítače jako pomoc při podpoře svých koníčků. </a:t>
            </a:r>
            <a:endParaRPr lang="cs-CZ" dirty="0">
              <a:effectLst/>
            </a:endParaRPr>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r>
              <a:rPr lang="cs-CZ" sz="1200" kern="1200" dirty="0">
                <a:solidFill>
                  <a:schemeClr val="tx1"/>
                </a:solidFill>
                <a:effectLst/>
                <a:latin typeface="+mn-lt"/>
              </a:rPr>
              <a:t>Pokud je třeba tento obrázek vyměnit, nezapomeňte zkontrolovat, zda odpovídá následujícím kritériím: </a:t>
            </a:r>
            <a:endParaRPr lang="cs-CZ" dirty="0"/>
          </a:p>
          <a:p>
            <a:pPr marL="628650" lvl="1" indent="-171450">
              <a:buFont typeface="Arial"/>
              <a:buChar char="•"/>
            </a:pPr>
            <a:r>
              <a:rPr lang="cs-CZ" sz="1200" kern="1200" dirty="0">
                <a:solidFill>
                  <a:schemeClr val="tx1"/>
                </a:solidFill>
                <a:effectLst/>
                <a:latin typeface="+mn-lt"/>
              </a:rPr>
              <a:t>Obsahuje adolescenty / žáky na druhém stupni základní školy. </a:t>
            </a:r>
            <a:endParaRPr lang="cs-CZ" dirty="0">
              <a:effectLst/>
            </a:endParaRPr>
          </a:p>
          <a:p>
            <a:pPr marL="628650" lvl="1" indent="-171450">
              <a:buFont typeface="Arial"/>
              <a:buChar char="•"/>
            </a:pPr>
            <a:r>
              <a:rPr lang="cs-CZ" sz="1200" kern="1200" dirty="0">
                <a:solidFill>
                  <a:schemeClr val="tx1"/>
                </a:solidFill>
                <a:effectLst/>
                <a:latin typeface="+mn-lt"/>
              </a:rPr>
              <a:t>Ukazuje účastníky, jak se baví s technologiemi.</a:t>
            </a:r>
            <a:endParaRPr lang="cs-CZ" dirty="0">
              <a:effectLst/>
            </a:endParaRPr>
          </a:p>
          <a:p>
            <a:pPr marL="628650" lvl="1" indent="-171450">
              <a:buFont typeface="Arial"/>
              <a:buChar char="•"/>
            </a:pPr>
            <a:r>
              <a:rPr lang="cs-CZ" sz="1200" kern="1200" dirty="0">
                <a:solidFill>
                  <a:schemeClr val="tx1"/>
                </a:solidFill>
                <a:effectLst/>
                <a:latin typeface="+mn-lt"/>
              </a:rPr>
              <a:t>Obsahuje skupinu osob, ne pouze jednotlivce. </a:t>
            </a:r>
          </a:p>
          <a:p>
            <a:pPr marL="628650" lvl="1" indent="-171450">
              <a:buFont typeface="Arial"/>
              <a:buChar char="•"/>
            </a:pPr>
            <a:r>
              <a:rPr lang="cs-CZ" sz="1200" kern="1200" dirty="0">
                <a:solidFill>
                  <a:schemeClr val="tx1"/>
                </a:solidFill>
                <a:effectLst/>
                <a:latin typeface="+mn-lt"/>
              </a:rPr>
              <a:t>Obsahuje ženy</a:t>
            </a:r>
            <a:endParaRPr lang="cs-CZ" dirty="0">
              <a:effectLst/>
            </a:endParaRPr>
          </a:p>
          <a:p>
            <a:endParaRPr lang="cs-CZ" sz="1200"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cs-CZ"/>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cs-CZ" sz="3600" dirty="0">
                <a:solidFill>
                  <a:schemeClr val="bg1"/>
                </a:solidFill>
                <a:latin typeface="Segoe UI Light" panose="020B0502040204020203" pitchFamily="34" charset="0"/>
              </a:rPr>
              <a:t>Vítejte na akci</a:t>
            </a:r>
          </a:p>
          <a:p>
            <a:r>
              <a:rPr lang="cs-CZ" sz="3600" dirty="0">
                <a:solidFill>
                  <a:schemeClr val="bg1"/>
                </a:solidFill>
                <a:latin typeface="Segoe UI Light" panose="020B0502040204020203" pitchFamily="34" charset="0"/>
              </a:rPr>
              <a:t>Minecraft Hour of Code</a:t>
            </a:r>
            <a:r>
              <a:rPr lang="cs-CZ" sz="3600" baseline="30000" dirty="0">
                <a:solidFill>
                  <a:schemeClr val="bg1"/>
                </a:solidFill>
                <a:latin typeface="Segoe UI Light" panose="020B0502040204020203" pitchFamily="34" charset="0"/>
              </a:rPr>
              <a:t>™</a:t>
            </a:r>
            <a:endParaRPr lang="cs-CZ"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cs-CZ" dirty="0"/>
              <a:t>Vítejte na akci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cs-CZ"/>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lá skupina dětí spolupracuje na projektu&#10;" title="Malá skupina dětí spolupracuje na projektu"/>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Je to toto.</a:t>
            </a:r>
          </a:p>
        </p:txBody>
      </p:sp>
      <p:sp>
        <p:nvSpPr>
          <p:cNvPr id="4" name="Title 3" hidden="1"/>
          <p:cNvSpPr>
            <a:spLocks noGrp="1"/>
          </p:cNvSpPr>
          <p:nvPr>
            <p:ph type="ctrTitle"/>
          </p:nvPr>
        </p:nvSpPr>
        <p:spPr/>
        <p:txBody>
          <a:bodyPr/>
          <a:lstStyle/>
          <a:p>
            <a:r>
              <a:rPr lang="cs-CZ"/>
              <a:t>A toto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cs-CZ"/>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4917528" cy="646331"/>
          </a:xfrm>
          <a:prstGeom prst="rect">
            <a:avLst/>
          </a:prstGeom>
        </p:spPr>
        <p:txBody>
          <a:bodyPr wrap="square">
            <a:spAutoFit/>
          </a:bodyPr>
          <a:lstStyle/>
          <a:p>
            <a:r>
              <a:rPr lang="cs-CZ" sz="3600" dirty="0">
                <a:solidFill>
                  <a:schemeClr val="bg1"/>
                </a:solidFill>
                <a:latin typeface="Segoe UI Light" panose="020B0502040204020203" pitchFamily="34" charset="0"/>
              </a:rPr>
              <a:t>Programování je o…</a:t>
            </a:r>
          </a:p>
        </p:txBody>
      </p:sp>
      <p:sp>
        <p:nvSpPr>
          <p:cNvPr id="5" name="Title 4" hidden="1"/>
          <p:cNvSpPr>
            <a:spLocks noGrp="1"/>
          </p:cNvSpPr>
          <p:nvPr>
            <p:ph type="ctrTitle"/>
          </p:nvPr>
        </p:nvSpPr>
        <p:spPr/>
        <p:txBody>
          <a:bodyPr/>
          <a:lstStyle/>
          <a:p>
            <a:r>
              <a:rPr lang="cs-CZ"/>
              <a:t>Programování je o</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cs-CZ"/>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Řešení problémů</a:t>
            </a:r>
          </a:p>
        </p:txBody>
      </p:sp>
      <p:sp>
        <p:nvSpPr>
          <p:cNvPr id="6" name="Title 5" hidden="1"/>
          <p:cNvSpPr>
            <a:spLocks noGrp="1"/>
          </p:cNvSpPr>
          <p:nvPr>
            <p:ph type="ctrTitle"/>
          </p:nvPr>
        </p:nvSpPr>
        <p:spPr/>
        <p:txBody>
          <a:bodyPr/>
          <a:lstStyle/>
          <a:p>
            <a:r>
              <a:rPr lang="cs-CZ"/>
              <a:t>Řešení problémů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cs-CZ"/>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revné tužky" title="Barevné tužk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Kreativita</a:t>
            </a:r>
          </a:p>
        </p:txBody>
      </p:sp>
      <p:sp>
        <p:nvSpPr>
          <p:cNvPr id="4" name="Title 3" hidden="1"/>
          <p:cNvSpPr>
            <a:spLocks noGrp="1"/>
          </p:cNvSpPr>
          <p:nvPr>
            <p:ph type="ctrTitle"/>
          </p:nvPr>
        </p:nvSpPr>
        <p:spPr/>
        <p:txBody>
          <a:bodyPr/>
          <a:lstStyle/>
          <a:p>
            <a:r>
              <a:rPr lang="cs-CZ"/>
              <a:t>Kreativita</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cs-CZ"/>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ívky, které programují 2 | od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Spolupráce</a:t>
            </a:r>
          </a:p>
        </p:txBody>
      </p:sp>
      <p:sp>
        <p:nvSpPr>
          <p:cNvPr id="9" name="Title 8" hidden="1"/>
          <p:cNvSpPr>
            <a:spLocks noGrp="1"/>
          </p:cNvSpPr>
          <p:nvPr>
            <p:ph type="ctrTitle"/>
          </p:nvPr>
        </p:nvSpPr>
        <p:spPr/>
        <p:txBody>
          <a:bodyPr/>
          <a:lstStyle/>
          <a:p>
            <a:r>
              <a:rPr lang="cs-CZ"/>
              <a:t>Spolupráce</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cs-CZ"/>
          </a:p>
        </p:txBody>
      </p:sp>
      <p:pic>
        <p:nvPicPr>
          <p:cNvPr id="8" name="Picture 7">
            <a:extLst>
              <a:ext uri="{FF2B5EF4-FFF2-40B4-BE49-F238E27FC236}">
                <a16:creationId xmlns:a16="http://schemas.microsoft.com/office/drawing/2014/main" id="{934A6C37-914B-43DC-A68D-83D05410C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8" y="3736"/>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Otázka</a:t>
            </a:r>
          </a:p>
        </p:txBody>
      </p:sp>
      <p:sp>
        <p:nvSpPr>
          <p:cNvPr id="15" name="Rectangle 14"/>
          <p:cNvSpPr/>
          <p:nvPr/>
        </p:nvSpPr>
        <p:spPr>
          <a:xfrm>
            <a:off x="4816643" y="2041604"/>
            <a:ext cx="3665205" cy="1200329"/>
          </a:xfrm>
          <a:prstGeom prst="rect">
            <a:avLst/>
          </a:prstGeom>
        </p:spPr>
        <p:txBody>
          <a:bodyPr wrap="square">
            <a:spAutoFit/>
          </a:bodyPr>
          <a:lstStyle/>
          <a:p>
            <a:r>
              <a:rPr lang="cs-CZ" sz="3600" dirty="0">
                <a:latin typeface="Segoe UI Light" panose="020B0502040204020203" pitchFamily="34" charset="0"/>
              </a:rPr>
              <a:t>Co rádi děláte vy a vaši kamarádi? </a:t>
            </a:r>
          </a:p>
        </p:txBody>
      </p:sp>
      <p:sp>
        <p:nvSpPr>
          <p:cNvPr id="3" name="Title 2" hidden="1"/>
          <p:cNvSpPr>
            <a:spLocks noGrp="1"/>
          </p:cNvSpPr>
          <p:nvPr>
            <p:ph type="ctrTitle"/>
          </p:nvPr>
        </p:nvSpPr>
        <p:spPr/>
        <p:txBody>
          <a:bodyPr/>
          <a:lstStyle/>
          <a:p>
            <a:r>
              <a:rPr lang="cs-CZ"/>
              <a:t>Co rádi děláte?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cs-CZ"/>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Jiskry&#10;" title="Jiskr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3" name="TextBox 12">
            <a:extLst>
              <a:ext uri="{FF2B5EF4-FFF2-40B4-BE49-F238E27FC236}">
                <a16:creationId xmlns:a16="http://schemas.microsoft.com/office/drawing/2014/main" id="{695C37E4-B481-43D3-94DF-E7D7F589754F}"/>
              </a:ext>
            </a:extLst>
          </p:cNvPr>
          <p:cNvSpPr txBox="1"/>
          <p:nvPr/>
        </p:nvSpPr>
        <p:spPr>
          <a:xfrm>
            <a:off x="710610" y="4286946"/>
            <a:ext cx="1280160" cy="370395"/>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nvGrpSpPr>
          <p:cNvPr id="6" name="Group 5" descr="Oranžově zvýrazněný text obsahuje frázi „může vám pomoci je oživit“, aby zdůraznil sdělení tohoto snímku&#10;" title="Oranžově zvýrazněný text obsahuje frázi „může vám pomoci je oživit“, aby zdůraznil sdělení tohoto snímku"/>
          <p:cNvGrpSpPr/>
          <p:nvPr/>
        </p:nvGrpSpPr>
        <p:grpSpPr>
          <a:xfrm>
            <a:off x="731633" y="2669835"/>
            <a:ext cx="2926080" cy="1504026"/>
            <a:chOff x="642425" y="3129452"/>
            <a:chExt cx="2926080" cy="1252363"/>
          </a:xfrm>
        </p:grpSpPr>
        <p:sp>
          <p:nvSpPr>
            <p:cNvPr id="4" name="TextBox 3"/>
            <p:cNvSpPr txBox="1"/>
            <p:nvPr/>
          </p:nvSpPr>
          <p:spPr>
            <a:xfrm>
              <a:off x="642425" y="3129452"/>
              <a:ext cx="2926080"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568603"/>
              <a:ext cx="2194560"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6" y="4073397"/>
              <a:ext cx="2011680"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648589"/>
            <a:ext cx="3144253" cy="2862322"/>
          </a:xfrm>
          <a:prstGeom prst="rect">
            <a:avLst/>
          </a:prstGeom>
        </p:spPr>
        <p:txBody>
          <a:bodyPr wrap="square" anchor="ctr" anchorCtr="0">
            <a:spAutoFit/>
          </a:bodyPr>
          <a:lstStyle/>
          <a:p>
            <a:r>
              <a:rPr lang="cs-CZ" sz="3600" dirty="0">
                <a:solidFill>
                  <a:schemeClr val="bg1"/>
                </a:solidFill>
                <a:latin typeface="Segoe UI Light" panose="020B0502040204020203" pitchFamily="34" charset="0"/>
              </a:rPr>
              <a:t>Ať už vás zajímá cokoliv, programování vám může pomoci je oživit. </a:t>
            </a:r>
          </a:p>
        </p:txBody>
      </p:sp>
      <p:sp>
        <p:nvSpPr>
          <p:cNvPr id="12" name="Title 11" hidden="1"/>
          <p:cNvSpPr>
            <a:spLocks noGrp="1"/>
          </p:cNvSpPr>
          <p:nvPr>
            <p:ph type="ctrTitle"/>
          </p:nvPr>
        </p:nvSpPr>
        <p:spPr/>
        <p:txBody>
          <a:bodyPr/>
          <a:lstStyle/>
          <a:p>
            <a:r>
              <a:rPr lang="cs-CZ"/>
              <a:t>Oživte své zájmy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cs-CZ"/>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ladá žena používá fotoaparát k fotografování&#10;" title="Mladá žena používá fotoaparát k fotografování"/>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Oranžově zvýrazněný text obsahuje frázi „použijte, co jste se naučili na to, co rádi děláte“ a zdůrazněte zprávu tohoto snímku.&#10;" title="Oranžově zvýrazněný text obsahuje frázi „použijte, co jste se naučili na to, co rádi děláte“ a zdůrazněte zprávu tohoto snímku."/>
          <p:cNvGrpSpPr/>
          <p:nvPr/>
        </p:nvGrpSpPr>
        <p:grpSpPr>
          <a:xfrm>
            <a:off x="669920" y="2981181"/>
            <a:ext cx="4663446" cy="1554480"/>
            <a:chOff x="669920" y="3318420"/>
            <a:chExt cx="3004858" cy="1555750"/>
          </a:xfrm>
        </p:grpSpPr>
        <p:sp>
          <p:nvSpPr>
            <p:cNvPr id="7" name="TextBox 6"/>
            <p:cNvSpPr txBox="1"/>
            <p:nvPr/>
          </p:nvSpPr>
          <p:spPr>
            <a:xfrm>
              <a:off x="669920" y="3318420"/>
              <a:ext cx="2945935" cy="45720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3" y="3867804"/>
              <a:ext cx="3004855" cy="45720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3" y="4416970"/>
              <a:ext cx="1885399" cy="45720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cs-CZ"/>
              <a:t>Využijte své znalosti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cs-CZ"/>
          </a:p>
        </p:txBody>
      </p:sp>
      <p:sp>
        <p:nvSpPr>
          <p:cNvPr id="19" name="Rectangle 18">
            <a:extLst>
              <a:ext uri="{FF2B5EF4-FFF2-40B4-BE49-F238E27FC236}">
                <a16:creationId xmlns:a16="http://schemas.microsoft.com/office/drawing/2014/main" id="{3DA4433F-6F51-48C2-9CB7-9FA50740CB13}"/>
              </a:ext>
            </a:extLst>
          </p:cNvPr>
          <p:cNvSpPr/>
          <p:nvPr/>
        </p:nvSpPr>
        <p:spPr>
          <a:xfrm>
            <a:off x="609598" y="1155848"/>
            <a:ext cx="5523187" cy="3416320"/>
          </a:xfrm>
          <a:prstGeom prst="rect">
            <a:avLst/>
          </a:prstGeom>
        </p:spPr>
        <p:txBody>
          <a:bodyPr wrap="square" anchor="ctr" anchorCtr="0">
            <a:spAutoFit/>
          </a:bodyPr>
          <a:lstStyle/>
          <a:p>
            <a:r>
              <a:rPr lang="cs-CZ" sz="3600" dirty="0">
                <a:solidFill>
                  <a:schemeClr val="bg1"/>
                </a:solidFill>
                <a:latin typeface="Segoe UI Light" panose="020B0502040204020203" pitchFamily="34" charset="0"/>
              </a:rPr>
              <a:t>V průběhu akce </a:t>
            </a:r>
            <a:br>
              <a:rPr lang="en-US" sz="3600" dirty="0">
                <a:solidFill>
                  <a:schemeClr val="bg1"/>
                </a:solidFill>
                <a:latin typeface="Segoe UI Light" panose="020B0502040204020203" pitchFamily="34" charset="0"/>
              </a:rPr>
            </a:br>
            <a:r>
              <a:rPr lang="cs-CZ" sz="3600" dirty="0">
                <a:solidFill>
                  <a:schemeClr val="bg1"/>
                </a:solidFill>
                <a:latin typeface="Segoe UI Light" panose="020B0502040204020203" pitchFamily="34" charset="0"/>
              </a:rPr>
              <a:t>Minecraft Hour of Code</a:t>
            </a:r>
            <a:r>
              <a:rPr lang="en-US" sz="3600" baseline="30000" dirty="0">
                <a:solidFill>
                  <a:schemeClr val="bg1"/>
                </a:solidFill>
                <a:latin typeface="Segoe UI Light" panose="020B0502040204020203" pitchFamily="34" charset="0"/>
              </a:rPr>
              <a:t>TM</a:t>
            </a:r>
            <a:r>
              <a:rPr lang="cs-CZ" sz="3600" dirty="0">
                <a:solidFill>
                  <a:schemeClr val="bg1"/>
                </a:solidFill>
                <a:latin typeface="Segoe UI Light" panose="020B0502040204020203" pitchFamily="34" charset="0"/>
              </a:rPr>
              <a:t>,</a:t>
            </a:r>
          </a:p>
          <a:p>
            <a:r>
              <a:rPr lang="cs-CZ" sz="3600" dirty="0">
                <a:solidFill>
                  <a:schemeClr val="bg1"/>
                </a:solidFill>
                <a:latin typeface="Segoe UI Light" panose="020B0502040204020203" pitchFamily="34" charset="0"/>
              </a:rPr>
              <a:t>přemýšlejte, jak byste </a:t>
            </a:r>
            <a:br>
              <a:rPr lang="en-US" sz="3600" dirty="0">
                <a:solidFill>
                  <a:schemeClr val="bg1"/>
                </a:solidFill>
                <a:latin typeface="Segoe UI Light" panose="020B0502040204020203" pitchFamily="34" charset="0"/>
              </a:rPr>
            </a:br>
            <a:r>
              <a:rPr lang="cs-CZ" sz="3600" dirty="0">
                <a:solidFill>
                  <a:schemeClr val="bg1"/>
                </a:solidFill>
                <a:latin typeface="Segoe UI Light" panose="020B0502040204020203" pitchFamily="34" charset="0"/>
              </a:rPr>
              <a:t>mohli použít své nově nabyté znalosti k tomu, </a:t>
            </a:r>
            <a:br>
              <a:rPr lang="en-US" sz="3600" dirty="0">
                <a:solidFill>
                  <a:schemeClr val="bg1"/>
                </a:solidFill>
                <a:latin typeface="Segoe UI Light" panose="020B0502040204020203" pitchFamily="34" charset="0"/>
              </a:rPr>
            </a:br>
            <a:r>
              <a:rPr lang="cs-CZ" sz="3600" dirty="0">
                <a:solidFill>
                  <a:schemeClr val="bg1"/>
                </a:solidFill>
                <a:latin typeface="Segoe UI Light" panose="020B0502040204020203" pitchFamily="34" charset="0"/>
              </a:rPr>
              <a:t>co rádi děláte.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dšení studenti zaujatě jásají – 17296178822_cbb6afac3f_b (1).jpg" title="Nadšení studenti zaujatě jásají"/>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1754326"/>
          </a:xfrm>
          <a:prstGeom prst="rect">
            <a:avLst/>
          </a:prstGeom>
        </p:spPr>
        <p:txBody>
          <a:bodyPr wrap="square">
            <a:spAutoFit/>
          </a:bodyPr>
          <a:lstStyle/>
          <a:p>
            <a:r>
              <a:rPr lang="cs-CZ" sz="3600" dirty="0">
                <a:solidFill>
                  <a:schemeClr val="bg1"/>
                </a:solidFill>
                <a:latin typeface="Segoe UI Light" panose="020B0502040204020203" pitchFamily="34" charset="0"/>
              </a:rPr>
              <a:t>Minecraft</a:t>
            </a:r>
          </a:p>
          <a:p>
            <a:r>
              <a:rPr lang="cs-CZ" sz="3600" dirty="0">
                <a:solidFill>
                  <a:schemeClr val="bg1"/>
                </a:solidFill>
                <a:latin typeface="Segoe UI Light" panose="020B0502040204020203" pitchFamily="34" charset="0"/>
              </a:rPr>
              <a:t>Hour of Code</a:t>
            </a:r>
            <a:r>
              <a:rPr lang="en-US" sz="3600" baseline="30000" dirty="0">
                <a:solidFill>
                  <a:schemeClr val="bg1"/>
                </a:solidFill>
                <a:latin typeface="Segoe UI Light" panose="020B0502040204020203" pitchFamily="34" charset="0"/>
              </a:rPr>
              <a:t>TM</a:t>
            </a:r>
            <a:r>
              <a:rPr lang="cs-CZ" sz="3600" baseline="30000" dirty="0">
                <a:solidFill>
                  <a:schemeClr val="bg1"/>
                </a:solidFill>
                <a:latin typeface="Segoe UI Light" panose="020B0502040204020203" pitchFamily="34" charset="0"/>
              </a:rPr>
              <a:t>:</a:t>
            </a:r>
            <a:r>
              <a:rPr lang="cs-CZ" dirty="0"/>
              <a:t> </a:t>
            </a:r>
          </a:p>
          <a:p>
            <a:r>
              <a:rPr lang="cs-CZ" sz="3600" dirty="0">
                <a:solidFill>
                  <a:schemeClr val="bg1"/>
                </a:solidFill>
                <a:latin typeface="Segoe UI Light" panose="020B0502040204020203" pitchFamily="34" charset="0"/>
              </a:rPr>
              <a:t>jak to funguje.</a:t>
            </a:r>
          </a:p>
        </p:txBody>
      </p:sp>
      <p:sp>
        <p:nvSpPr>
          <p:cNvPr id="7" name="Title 6" hidden="1"/>
          <p:cNvSpPr>
            <a:spLocks noGrp="1"/>
          </p:cNvSpPr>
          <p:nvPr>
            <p:ph type="ctrTitle"/>
          </p:nvPr>
        </p:nvSpPr>
        <p:spPr/>
        <p:txBody>
          <a:bodyPr/>
          <a:lstStyle/>
          <a:p>
            <a:r>
              <a:rPr lang="cs-CZ"/>
              <a:t>Jak to funguje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cs-CZ"/>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20570" cy="1200329"/>
          </a:xfrm>
          <a:prstGeom prst="rect">
            <a:avLst/>
          </a:prstGeom>
        </p:spPr>
        <p:txBody>
          <a:bodyPr wrap="square">
            <a:spAutoFit/>
          </a:bodyPr>
          <a:lstStyle/>
          <a:p>
            <a:r>
              <a:rPr lang="cs-CZ" sz="3600" dirty="0">
                <a:solidFill>
                  <a:schemeClr val="bg1"/>
                </a:solidFill>
                <a:latin typeface="Segoe UI Light" panose="020B0502040204020203" pitchFamily="34" charset="0"/>
              </a:rPr>
              <a:t>Minecraft Hour of Code</a:t>
            </a:r>
            <a:r>
              <a:rPr lang="en-US" sz="3600" baseline="30000" dirty="0">
                <a:solidFill>
                  <a:schemeClr val="bg1"/>
                </a:solidFill>
                <a:latin typeface="Segoe UI Light" panose="020B0502040204020203" pitchFamily="34" charset="0"/>
              </a:rPr>
              <a:t>TM</a:t>
            </a:r>
            <a:r>
              <a:rPr lang="cs-CZ" sz="3600" dirty="0">
                <a:solidFill>
                  <a:schemeClr val="bg1"/>
                </a:solidFill>
                <a:latin typeface="Segoe UI Light" panose="020B0502040204020203" pitchFamily="34" charset="0"/>
              </a:rPr>
              <a:t>: </a:t>
            </a:r>
          </a:p>
          <a:p>
            <a:r>
              <a:rPr lang="cs-CZ"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cs-CZ"/>
              <a:t>Jak to funguje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cs-CZ"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1797329"/>
            <a:ext cx="3632857" cy="2308324"/>
          </a:xfrm>
          <a:prstGeom prst="rect">
            <a:avLst/>
          </a:prstGeom>
        </p:spPr>
        <p:txBody>
          <a:bodyPr wrap="square" anchor="ctr" anchorCtr="0">
            <a:spAutoFit/>
          </a:bodyPr>
          <a:lstStyle/>
          <a:p>
            <a:r>
              <a:rPr lang="cs-CZ" sz="3600" dirty="0">
                <a:solidFill>
                  <a:schemeClr val="bg1"/>
                </a:solidFill>
                <a:latin typeface="Segoe UI Light" panose="020B0502040204020203" pitchFamily="34" charset="0"/>
              </a:rPr>
              <a:t>Než začneme, pojďme si promluvit o programování.</a:t>
            </a:r>
            <a:endParaRPr lang="cs-CZ" sz="1800" dirty="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cs-CZ"/>
              <a:t>Pojďme si promluvit o programování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cs-CZ"/>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50379"/>
            <a:ext cx="9144000" cy="538609"/>
          </a:xfrm>
          <a:prstGeom prst="rect">
            <a:avLst/>
          </a:prstGeom>
        </p:spPr>
        <p:txBody>
          <a:bodyPr wrap="square">
            <a:spAutoFit/>
          </a:bodyPr>
          <a:lstStyle/>
          <a:p>
            <a:pPr algn="ctr"/>
            <a:r>
              <a:rPr lang="cs-CZ" sz="2900" dirty="0">
                <a:latin typeface="Segoe UI Light" panose="020B0502040204020203" pitchFamily="34" charset="0"/>
              </a:rPr>
              <a:t>Svoji výukovou lekci najdete na webu Code.org/Minecraft</a:t>
            </a:r>
          </a:p>
        </p:txBody>
      </p:sp>
      <p:sp>
        <p:nvSpPr>
          <p:cNvPr id="6" name="Title 5" hidden="1"/>
          <p:cNvSpPr>
            <a:spLocks noGrp="1"/>
          </p:cNvSpPr>
          <p:nvPr>
            <p:ph type="ctrTitle"/>
          </p:nvPr>
        </p:nvSpPr>
        <p:spPr/>
        <p:txBody>
          <a:bodyPr/>
          <a:lstStyle/>
          <a:p>
            <a:r>
              <a:rPr lang="cs-CZ"/>
              <a:t>Najděte svoji výukovou lekci</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cs-CZ"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cs-CZ" sz="3600">
                <a:solidFill>
                  <a:schemeClr val="bg1"/>
                </a:solidFill>
                <a:latin typeface="Segoe UI Light" panose="020B0502040204020203" pitchFamily="34" charset="0"/>
              </a:rPr>
              <a:t>Zakončení</a:t>
            </a:r>
          </a:p>
        </p:txBody>
      </p:sp>
      <p:sp>
        <p:nvSpPr>
          <p:cNvPr id="4" name="Title 3" hidden="1"/>
          <p:cNvSpPr>
            <a:spLocks noGrp="1"/>
          </p:cNvSpPr>
          <p:nvPr>
            <p:ph type="ctrTitle"/>
          </p:nvPr>
        </p:nvSpPr>
        <p:spPr/>
        <p:txBody>
          <a:bodyPr/>
          <a:lstStyle/>
          <a:p>
            <a:r>
              <a:rPr lang="cs-CZ"/>
              <a:t>Zakončení</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cs-CZ"/>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Otázka</a:t>
            </a:r>
          </a:p>
        </p:txBody>
      </p:sp>
      <p:sp>
        <p:nvSpPr>
          <p:cNvPr id="15" name="Rectangle 14"/>
          <p:cNvSpPr/>
          <p:nvPr/>
        </p:nvSpPr>
        <p:spPr>
          <a:xfrm>
            <a:off x="4800601" y="2134402"/>
            <a:ext cx="3996558" cy="1754326"/>
          </a:xfrm>
          <a:prstGeom prst="rect">
            <a:avLst/>
          </a:prstGeom>
        </p:spPr>
        <p:txBody>
          <a:bodyPr wrap="square">
            <a:spAutoFit/>
          </a:bodyPr>
          <a:lstStyle/>
          <a:p>
            <a:r>
              <a:rPr lang="cs-CZ" sz="3600" dirty="0">
                <a:latin typeface="Segoe UI Light" panose="020B0502040204020203" pitchFamily="34" charset="0"/>
              </a:rPr>
              <a:t>Když slyšíte termín „programování“, nad čím přemýšlíte? </a:t>
            </a:r>
          </a:p>
        </p:txBody>
      </p:sp>
      <p:sp>
        <p:nvSpPr>
          <p:cNvPr id="4" name="Title 3" hidden="1"/>
          <p:cNvSpPr>
            <a:spLocks noGrp="1"/>
          </p:cNvSpPr>
          <p:nvPr>
            <p:ph type="ctrTitle"/>
          </p:nvPr>
        </p:nvSpPr>
        <p:spPr/>
        <p:txBody>
          <a:bodyPr/>
          <a:lstStyle/>
          <a:p>
            <a:r>
              <a:rPr lang="cs-CZ"/>
              <a:t>Co si myslíte o programování?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cs-CZ"/>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Otázka</a:t>
            </a:r>
          </a:p>
        </p:txBody>
      </p:sp>
      <p:sp>
        <p:nvSpPr>
          <p:cNvPr id="15" name="Rectangle 14"/>
          <p:cNvSpPr/>
          <p:nvPr/>
        </p:nvSpPr>
        <p:spPr>
          <a:xfrm>
            <a:off x="4810959" y="1067862"/>
            <a:ext cx="4096558" cy="3078407"/>
          </a:xfrm>
          <a:prstGeom prst="rect">
            <a:avLst/>
          </a:prstGeom>
        </p:spPr>
        <p:txBody>
          <a:bodyPr wrap="square">
            <a:spAutoFit/>
          </a:bodyPr>
          <a:lstStyle/>
          <a:p>
            <a:r>
              <a:rPr lang="cs-CZ" sz="3600" dirty="0">
                <a:latin typeface="Segoe UI Light" panose="020B0502040204020203" pitchFamily="34" charset="0"/>
              </a:rPr>
              <a:t>Co byste chtěli vytvořit, aby to bylo zábavné pro vás a vaše kamarády? </a:t>
            </a:r>
          </a:p>
          <a:p>
            <a:r>
              <a:rPr lang="cs-CZ" dirty="0"/>
              <a:t> </a:t>
            </a:r>
          </a:p>
          <a:p>
            <a:r>
              <a:rPr lang="cs-CZ" sz="1800" dirty="0">
                <a:latin typeface="Segoe UI Light" panose="020B0502040204020203" pitchFamily="34" charset="0"/>
              </a:rPr>
              <a:t>Může jít o hru, webovou stránku, program, aplikaci – buďte kreativní! </a:t>
            </a:r>
          </a:p>
        </p:txBody>
      </p:sp>
      <p:sp>
        <p:nvSpPr>
          <p:cNvPr id="4" name="Title 3" hidden="1"/>
          <p:cNvSpPr>
            <a:spLocks noGrp="1"/>
          </p:cNvSpPr>
          <p:nvPr>
            <p:ph type="ctrTitle"/>
          </p:nvPr>
        </p:nvSpPr>
        <p:spPr/>
        <p:txBody>
          <a:bodyPr/>
          <a:lstStyle/>
          <a:p>
            <a:r>
              <a:rPr lang="cs-CZ"/>
              <a:t>Co rádi vytváříte?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cs-CZ"/>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cs-CZ" sz="3600" dirty="0">
                <a:solidFill>
                  <a:prstClr val="white"/>
                </a:solidFill>
                <a:latin typeface="Segoe UI Light" panose="020B0502040204020203" pitchFamily="34" charset="0"/>
              </a:rPr>
              <a:t>Co se můžete naučit dál? </a:t>
            </a:r>
          </a:p>
          <a:p>
            <a:pPr lvl="0"/>
            <a:r>
              <a:rPr lang="cs-CZ" sz="3600" dirty="0">
                <a:solidFill>
                  <a:prstClr val="white"/>
                </a:solidFill>
                <a:latin typeface="Segoe UI Light" panose="020B0502040204020203" pitchFamily="34" charset="0"/>
              </a:rPr>
              <a:t>Tady to nemusí skončit! </a:t>
            </a:r>
          </a:p>
          <a:p>
            <a:pPr lvl="0"/>
            <a:r>
              <a:rPr lang="cs-CZ" dirty="0"/>
              <a:t> </a:t>
            </a:r>
          </a:p>
          <a:p>
            <a:pPr lvl="0"/>
            <a:r>
              <a:rPr lang="cs-CZ" sz="1800" dirty="0">
                <a:solidFill>
                  <a:prstClr val="white"/>
                </a:solidFill>
                <a:latin typeface="Segoe UI Light" panose="020B0502040204020203" pitchFamily="34" charset="0"/>
              </a:rPr>
              <a:t>Níže naleznete postup, který můžete využít k oslavě, pokračování v učení a další zábavě!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latin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cs-CZ" sz="2800" dirty="0">
                <a:solidFill>
                  <a:schemeClr val="bg1"/>
                </a:solidFill>
                <a:latin typeface="Segoe UI Light" panose="020B0502040204020203" pitchFamily="34" charset="0"/>
              </a:rPr>
              <a:t>Získejte svůj certifikát.</a:t>
            </a:r>
          </a:p>
        </p:txBody>
      </p:sp>
      <p:sp>
        <p:nvSpPr>
          <p:cNvPr id="57" name="TextBox 56"/>
          <p:cNvSpPr txBox="1"/>
          <p:nvPr/>
        </p:nvSpPr>
        <p:spPr>
          <a:xfrm>
            <a:off x="571489" y="4044356"/>
            <a:ext cx="2206625" cy="1200329"/>
          </a:xfrm>
          <a:prstGeom prst="rect">
            <a:avLst/>
          </a:prstGeom>
          <a:noFill/>
        </p:spPr>
        <p:txBody>
          <a:bodyPr wrap="square" rtlCol="0">
            <a:spAutoFit/>
          </a:bodyPr>
          <a:lstStyle/>
          <a:p>
            <a:r>
              <a:rPr lang="cs-CZ" sz="1800" dirty="0">
                <a:solidFill>
                  <a:schemeClr val="bg1"/>
                </a:solidFill>
                <a:latin typeface="Segoe UI Light" panose="020B0502040204020203" pitchFamily="34" charset="0"/>
              </a:rPr>
              <a:t>Gratulujeme! Zvládli jste to! Svůj certifikát najdete na konci výukové lekce.</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latin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cs-CZ" sz="2800" dirty="0">
                <a:solidFill>
                  <a:schemeClr val="bg1"/>
                </a:solidFill>
                <a:latin typeface="Segoe UI Light" panose="020B0502040204020203" pitchFamily="34" charset="0"/>
              </a:rPr>
              <a:t>Hrajte si dál.</a:t>
            </a:r>
          </a:p>
        </p:txBody>
      </p:sp>
      <p:sp>
        <p:nvSpPr>
          <p:cNvPr id="53" name="Rectangle 52" descr="&#10;"/>
          <p:cNvSpPr/>
          <p:nvPr/>
        </p:nvSpPr>
        <p:spPr>
          <a:xfrm>
            <a:off x="3051597" y="4049973"/>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cs-CZ" sz="1800" dirty="0">
                <a:solidFill>
                  <a:schemeClr val="bg1"/>
                </a:solidFill>
                <a:latin typeface="Segoe UI Light" panose="020B0502040204020203" pitchFamily="34" charset="0"/>
              </a:rPr>
              <a:t>Nahrajte svůj kód do Minecraftu: Education Edition a uvidíte, že váš kód ožije ve skutečné hře!</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latin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cs-CZ" sz="2800" dirty="0">
                <a:solidFill>
                  <a:schemeClr val="bg1"/>
                </a:solidFill>
                <a:latin typeface="Segoe UI Light" panose="020B0502040204020203" pitchFamily="34" charset="0"/>
              </a:rPr>
              <a:t>Dál se učte.</a:t>
            </a:r>
          </a:p>
        </p:txBody>
      </p:sp>
      <p:sp>
        <p:nvSpPr>
          <p:cNvPr id="55" name="Rectangle 54" descr="&#10;"/>
          <p:cNvSpPr/>
          <p:nvPr/>
        </p:nvSpPr>
        <p:spPr>
          <a:xfrm>
            <a:off x="6018618" y="4044356"/>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cs-CZ" sz="1800" dirty="0">
                <a:solidFill>
                  <a:schemeClr val="bg1"/>
                </a:solidFill>
                <a:latin typeface="Segoe UI Light" panose="020B0502040204020203" pitchFamily="34" charset="0"/>
              </a:rPr>
              <a:t>Zkoumejte další prostředky na webu Microsoft.com/</a:t>
            </a:r>
          </a:p>
          <a:p>
            <a:r>
              <a:rPr lang="cs-CZ" sz="1800" dirty="0">
                <a:solidFill>
                  <a:schemeClr val="bg1"/>
                </a:solidFill>
                <a:latin typeface="Segoe UI Light" panose="020B0502040204020203" pitchFamily="34" charset="0"/>
              </a:rPr>
              <a:t>digitální schopnosti</a:t>
            </a:r>
            <a:endParaRPr lang="cs-CZ"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cs-CZ"/>
              <a:t>Další postup</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cs-CZ"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kupina chlapců a dívek vzhlíží s úsměvem ze sdíleného notebooku, kde pracují, ke kameře.&#10;" title="Skupina chlapců a dívek vzhlíží s úsměvem ze sdíleného notebooku, kde pracují, ke kameř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Děkujeme, že jste se zapojili&#10;Hour of Code™&#10;"/>
          <p:cNvSpPr/>
          <p:nvPr/>
        </p:nvSpPr>
        <p:spPr>
          <a:xfrm>
            <a:off x="437177" y="2244267"/>
            <a:ext cx="7322866" cy="1200329"/>
          </a:xfrm>
          <a:prstGeom prst="rect">
            <a:avLst/>
          </a:prstGeom>
        </p:spPr>
        <p:txBody>
          <a:bodyPr wrap="square">
            <a:spAutoFit/>
          </a:bodyPr>
          <a:lstStyle/>
          <a:p>
            <a:r>
              <a:rPr lang="cs-CZ" sz="3600" dirty="0">
                <a:solidFill>
                  <a:schemeClr val="bg1"/>
                </a:solidFill>
                <a:latin typeface="Segoe UI Light" panose="020B0502040204020203" pitchFamily="34" charset="0"/>
              </a:rPr>
              <a:t>Děkujeme, že jste se zapojili</a:t>
            </a:r>
          </a:p>
          <a:p>
            <a:r>
              <a:rPr lang="cs-CZ" sz="3600" dirty="0">
                <a:solidFill>
                  <a:schemeClr val="bg1"/>
                </a:solidFill>
                <a:latin typeface="Segoe UI Light" panose="020B0502040204020203" pitchFamily="34" charset="0"/>
              </a:rPr>
              <a:t>Minecraft Hour of Code</a:t>
            </a:r>
            <a:r>
              <a:rPr lang="en-US" sz="3600" baseline="30000" dirty="0">
                <a:solidFill>
                  <a:schemeClr val="bg1"/>
                </a:solidFill>
                <a:latin typeface="Segoe UI Light" panose="020B0502040204020203" pitchFamily="34" charset="0"/>
              </a:rPr>
              <a:t>TM</a:t>
            </a:r>
            <a:endParaRPr lang="cs-CZ" sz="3600" baseline="30000" dirty="0">
              <a:solidFill>
                <a:schemeClr val="bg1"/>
              </a:solidFill>
              <a:latin typeface="Segoe UI Light" panose="020B0502040204020203" pitchFamily="34" charset="0"/>
            </a:endParaRPr>
          </a:p>
        </p:txBody>
      </p:sp>
      <p:sp>
        <p:nvSpPr>
          <p:cNvPr id="5" name="Title 4" hidden="1"/>
          <p:cNvSpPr>
            <a:spLocks noGrp="1"/>
          </p:cNvSpPr>
          <p:nvPr>
            <p:ph type="ctrTitle"/>
          </p:nvPr>
        </p:nvSpPr>
        <p:spPr/>
        <p:txBody>
          <a:bodyPr/>
          <a:lstStyle/>
          <a:p>
            <a:r>
              <a:rPr lang="cs-CZ"/>
              <a:t>Děkujeme, že jste se zapojili.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cs-CZ"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360106"/>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chemeClr val="bg1"/>
                </a:solidFill>
                <a:effectLst/>
                <a:uLnTx/>
                <a:uFillTx/>
                <a:latin typeface="Segoe UI Light" panose="020B0502040204020203" pitchFamily="34" charset="0"/>
              </a:rPr>
              <a:t>Copyright.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cs-CZ"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chemeClr val="bg1"/>
                </a:solidFill>
                <a:effectLst/>
                <a:uLnTx/>
                <a:uFillTx/>
                <a:latin typeface="Calibri"/>
              </a:rPr>
              <a:t>© Code.org, 2017. Code.org®, logo CODE a Hour of Code® jsou ochranné známky organizace Code.org</a:t>
            </a:r>
            <a:endParaRPr kumimoji="0" lang="cs-CZ"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chemeClr val="bg1"/>
                </a:solidFill>
                <a:effectLst/>
                <a:uLnTx/>
                <a:uFillTx/>
                <a:latin typeface="Calibri"/>
              </a:rPr>
              <a:t>Mojang © 2017. „Minecraft“ je ochranná známka společnosti Mojang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cs-CZ" sz="1600" b="0" i="0" u="none" strike="noStrike" kern="1200" cap="none" spc="0" normalizeH="0" baseline="0" noProof="0" dirty="0">
                <a:ln>
                  <a:noFill/>
                </a:ln>
                <a:solidFill>
                  <a:schemeClr val="bg1"/>
                </a:solidFill>
                <a:effectLst/>
                <a:uLnTx/>
                <a:uFillTx/>
                <a:latin typeface="Calibri"/>
              </a:rPr>
              <a:t>© 2017 Microsoft Corporation. Všechna práva vyhrazena.</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cs-CZ"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cs-CZ" dirty="0"/>
              <a:t>Vítejte na akci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cs-CZ"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Otázka</a:t>
            </a:r>
          </a:p>
        </p:txBody>
      </p:sp>
      <p:sp>
        <p:nvSpPr>
          <p:cNvPr id="15" name="Rectangle 14"/>
          <p:cNvSpPr/>
          <p:nvPr/>
        </p:nvSpPr>
        <p:spPr>
          <a:xfrm>
            <a:off x="4833333" y="1321069"/>
            <a:ext cx="3916526" cy="2801408"/>
          </a:xfrm>
          <a:prstGeom prst="rect">
            <a:avLst/>
          </a:prstGeom>
        </p:spPr>
        <p:txBody>
          <a:bodyPr wrap="square">
            <a:spAutoFit/>
          </a:bodyPr>
          <a:lstStyle/>
          <a:p>
            <a:r>
              <a:rPr lang="cs-CZ" sz="3600" dirty="0">
                <a:latin typeface="Segoe UI Light" panose="020B0502040204020203" pitchFamily="34" charset="0"/>
              </a:rPr>
              <a:t>Když</a:t>
            </a:r>
            <a:r>
              <a:rPr lang="en-US" sz="3600" dirty="0">
                <a:latin typeface="Segoe UI Light" panose="020B0502040204020203" pitchFamily="34" charset="0"/>
              </a:rPr>
              <a:t> </a:t>
            </a:r>
            <a:r>
              <a:rPr lang="cs-CZ" sz="3600" dirty="0">
                <a:latin typeface="Segoe UI Light" panose="020B0502040204020203" pitchFamily="34" charset="0"/>
              </a:rPr>
              <a:t>slyšíte termín „programování“, co si o něm myslíte?</a:t>
            </a:r>
          </a:p>
          <a:p>
            <a:r>
              <a:rPr lang="cs-CZ" dirty="0"/>
              <a:t> </a:t>
            </a:r>
          </a:p>
          <a:p>
            <a:r>
              <a:rPr lang="cs-CZ" sz="1800" dirty="0">
                <a:latin typeface="Segoe UI Light" panose="020B0502040204020203" pitchFamily="34" charset="0"/>
              </a:rPr>
              <a:t>Udělejte si 2 minuty a řekněte svým kamarádům a dejte vědět celé skupině! </a:t>
            </a:r>
            <a:endParaRPr lang="cs-CZ"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cs-CZ"/>
              <a:t>Co víte o „programování?“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cs-CZ"/>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cs-CZ" dirty="0"/>
              <a:t>Video Hour of Code™ od organizace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cs-CZ"/>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6" name="Title 5" hidden="1"/>
          <p:cNvSpPr>
            <a:spLocks noGrp="1"/>
          </p:cNvSpPr>
          <p:nvPr>
            <p:ph type="ctrTitle"/>
          </p:nvPr>
        </p:nvSpPr>
        <p:spPr/>
        <p:txBody>
          <a:bodyPr/>
          <a:lstStyle/>
          <a:p>
            <a:r>
              <a:rPr lang="cs-CZ"/>
              <a:t>Tohle to není</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cs-CZ"/>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Tohle to není.</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kupina náctiletých chlapců a dívek vzhlíží s úsměvem ze sdíleného notebooku, kde pracují, ke kameře.&#10;" title="Skupina náctiletých chlapců a dívek vzhlíží s úsměvem ze sdíleného notebooku, kde pracují, ke kameře."/>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cs-CZ" sz="3600" dirty="0">
                <a:solidFill>
                  <a:schemeClr val="bg1"/>
                </a:solidFill>
                <a:latin typeface="Segoe UI Light" panose="020B0502040204020203" pitchFamily="34" charset="0"/>
              </a:rPr>
              <a:t>Může to být toto.</a:t>
            </a:r>
          </a:p>
        </p:txBody>
      </p:sp>
      <p:sp>
        <p:nvSpPr>
          <p:cNvPr id="6" name="Title 5" hidden="1"/>
          <p:cNvSpPr>
            <a:spLocks noGrp="1"/>
          </p:cNvSpPr>
          <p:nvPr>
            <p:ph type="ctrTitle"/>
          </p:nvPr>
        </p:nvSpPr>
        <p:spPr/>
        <p:txBody>
          <a:bodyPr/>
          <a:lstStyle/>
          <a:p>
            <a:r>
              <a:rPr lang="cs-CZ"/>
              <a:t>Ani tohle to není.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cs-CZ"/>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Je to toto.</a:t>
            </a:r>
          </a:p>
        </p:txBody>
      </p:sp>
      <p:sp>
        <p:nvSpPr>
          <p:cNvPr id="3" name="Title 2" hidden="1"/>
          <p:cNvSpPr>
            <a:spLocks noGrp="1"/>
          </p:cNvSpPr>
          <p:nvPr>
            <p:ph type="ctrTitle"/>
          </p:nvPr>
        </p:nvSpPr>
        <p:spPr/>
        <p:txBody>
          <a:bodyPr/>
          <a:lstStyle/>
          <a:p>
            <a:r>
              <a:rPr lang="cs-CZ"/>
              <a:t>Je to toto!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cs-CZ"/>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cs-CZ" sz="3600">
                <a:solidFill>
                  <a:schemeClr val="bg1"/>
                </a:solidFill>
                <a:latin typeface="Segoe UI Light" panose="020B0502040204020203" pitchFamily="34" charset="0"/>
              </a:rPr>
              <a:t>JK…</a:t>
            </a:r>
          </a:p>
        </p:txBody>
      </p:sp>
      <p:sp>
        <p:nvSpPr>
          <p:cNvPr id="5" name="Title 4" hidden="1"/>
          <p:cNvSpPr>
            <a:spLocks noGrp="1"/>
          </p:cNvSpPr>
          <p:nvPr>
            <p:ph type="ctrTitle"/>
          </p:nvPr>
        </p:nvSpPr>
        <p:spPr/>
        <p:txBody>
          <a:bodyPr/>
          <a:lstStyle/>
          <a:p>
            <a:r>
              <a:rPr lang="cs-CZ"/>
              <a:t>Děláme si srandu</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cs-CZ"/>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lapec a dívka spolupracují pomocí mobilních zařízení.&#10;" title="Chlapec a dívka spolupracují pomocí mobilních zařízení."/>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Je to toto.</a:t>
            </a:r>
          </a:p>
        </p:txBody>
      </p:sp>
      <p:sp>
        <p:nvSpPr>
          <p:cNvPr id="4" name="Title 3" hidden="1"/>
          <p:cNvSpPr>
            <a:spLocks noGrp="1"/>
          </p:cNvSpPr>
          <p:nvPr>
            <p:ph type="ctrTitle"/>
          </p:nvPr>
        </p:nvSpPr>
        <p:spPr/>
        <p:txBody>
          <a:bodyPr/>
          <a:lstStyle/>
          <a:p>
            <a:r>
              <a:rPr lang="cs-CZ"/>
              <a:t>Ve skutečnosti je to toto.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cs-CZ"/>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5FD3D5-BD6A-40A9-9B15-2C09F801883F}">
  <ds:schemaRefs>
    <ds:schemaRef ds:uri="http://schemas.microsoft.com/sharepoint/v3/contenttype/forms"/>
  </ds:schemaRefs>
</ds:datastoreItem>
</file>

<file path=customXml/itemProps2.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2918</Words>
  <Application>Microsoft Office PowerPoint</Application>
  <PresentationFormat>On-screen Show (16:10)</PresentationFormat>
  <Paragraphs>501</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Vítejte na akci Hour of Code™ </vt:lpstr>
      <vt:lpstr>Pojďme si promluvit o programování </vt:lpstr>
      <vt:lpstr>Co víte o „programování?“ </vt:lpstr>
      <vt:lpstr>Video Hour of Code™ od organizace Code.org </vt:lpstr>
      <vt:lpstr>Tohle to není</vt:lpstr>
      <vt:lpstr>Ani tohle to není. </vt:lpstr>
      <vt:lpstr>Je to toto! </vt:lpstr>
      <vt:lpstr>Děláme si srandu</vt:lpstr>
      <vt:lpstr>Ve skutečnosti je to toto. </vt:lpstr>
      <vt:lpstr>A toto </vt:lpstr>
      <vt:lpstr>Programování je o</vt:lpstr>
      <vt:lpstr>Řešení problémů </vt:lpstr>
      <vt:lpstr>Kreativita</vt:lpstr>
      <vt:lpstr>Spolupráce</vt:lpstr>
      <vt:lpstr>Co rádi děláte? </vt:lpstr>
      <vt:lpstr>Oživte své zájmy </vt:lpstr>
      <vt:lpstr>Využijte své znalosti </vt:lpstr>
      <vt:lpstr>Jak to funguje </vt:lpstr>
      <vt:lpstr>Jak to funguje </vt:lpstr>
      <vt:lpstr>Najděte svoji výukovou lekci</vt:lpstr>
      <vt:lpstr>Zakončení</vt:lpstr>
      <vt:lpstr>Co si myslíte o programování? </vt:lpstr>
      <vt:lpstr>Co rádi vytváříte? </vt:lpstr>
      <vt:lpstr>Další postup</vt:lpstr>
      <vt:lpstr>Děkujeme, že jste se zapojili. </vt:lpstr>
      <vt:lpstr>Vítejte na akci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revision>35</cp:revision>
  <dcterms:modified xsi:type="dcterms:W3CDTF">2017-11-02T06:59:38Z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